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51"/>
  </p:notesMasterIdLst>
  <p:sldIdLst>
    <p:sldId id="256" r:id="rId2"/>
    <p:sldId id="257" r:id="rId3"/>
    <p:sldId id="297" r:id="rId4"/>
    <p:sldId id="298" r:id="rId5"/>
    <p:sldId id="299" r:id="rId6"/>
    <p:sldId id="300" r:id="rId7"/>
    <p:sldId id="343" r:id="rId8"/>
    <p:sldId id="301" r:id="rId9"/>
    <p:sldId id="302" r:id="rId10"/>
    <p:sldId id="303" r:id="rId11"/>
    <p:sldId id="304" r:id="rId12"/>
    <p:sldId id="305" r:id="rId13"/>
    <p:sldId id="306" r:id="rId14"/>
    <p:sldId id="307" r:id="rId15"/>
    <p:sldId id="308" r:id="rId16"/>
    <p:sldId id="309" r:id="rId17"/>
    <p:sldId id="335" r:id="rId18"/>
    <p:sldId id="310" r:id="rId19"/>
    <p:sldId id="336" r:id="rId20"/>
    <p:sldId id="311" r:id="rId21"/>
    <p:sldId id="312" r:id="rId22"/>
    <p:sldId id="313" r:id="rId23"/>
    <p:sldId id="314" r:id="rId24"/>
    <p:sldId id="315" r:id="rId25"/>
    <p:sldId id="316" r:id="rId26"/>
    <p:sldId id="317" r:id="rId27"/>
    <p:sldId id="318" r:id="rId28"/>
    <p:sldId id="319" r:id="rId29"/>
    <p:sldId id="320" r:id="rId30"/>
    <p:sldId id="321" r:id="rId31"/>
    <p:sldId id="322" r:id="rId32"/>
    <p:sldId id="323" r:id="rId33"/>
    <p:sldId id="324" r:id="rId34"/>
    <p:sldId id="338" r:id="rId35"/>
    <p:sldId id="325" r:id="rId36"/>
    <p:sldId id="339" r:id="rId37"/>
    <p:sldId id="326" r:id="rId38"/>
    <p:sldId id="327" r:id="rId39"/>
    <p:sldId id="328" r:id="rId40"/>
    <p:sldId id="259" r:id="rId41"/>
    <p:sldId id="329" r:id="rId42"/>
    <p:sldId id="330" r:id="rId43"/>
    <p:sldId id="331" r:id="rId44"/>
    <p:sldId id="332" r:id="rId45"/>
    <p:sldId id="333" r:id="rId46"/>
    <p:sldId id="341" r:id="rId47"/>
    <p:sldId id="334" r:id="rId48"/>
    <p:sldId id="342" r:id="rId49"/>
    <p:sldId id="260" r:id="rId50"/>
  </p:sldIdLst>
  <p:sldSz cx="9144000" cy="5143500" type="screen16x9"/>
  <p:notesSz cx="6858000" cy="9144000"/>
  <p:embeddedFontLst>
    <p:embeddedFont>
      <p:font typeface="Rajdhani" panose="020B0604020202020204" charset="0"/>
      <p:regular r:id="rId52"/>
      <p:bold r:id="rId53"/>
    </p:embeddedFont>
    <p:embeddedFont>
      <p:font typeface="OCR A Extended" panose="020B0604020202020204" charset="0"/>
      <p:regular r:id="rId54"/>
    </p:embeddedFont>
    <p:embeddedFont>
      <p:font typeface="Bahnschrift SemiBold" panose="020B0502040204020203" pitchFamily="34" charset="0"/>
      <p:bold r:id="rId55"/>
    </p:embeddedFont>
    <p:embeddedFont>
      <p:font typeface="Anton" panose="020B0604020202020204" charset="0"/>
      <p:regular r:id="rId56"/>
    </p:embeddedFont>
    <p:embeddedFont>
      <p:font typeface="Bahnschrift" panose="020B0502040204020203" pitchFamily="34" charset="0"/>
      <p:regular r:id="rId57"/>
      <p:bold r:id="rId58"/>
    </p:embeddedFont>
    <p:embeddedFont>
      <p:font typeface="Advent Pro Light" panose="020B0604020202020204" charset="0"/>
      <p:regular r:id="rId59"/>
      <p:bold r:id="rId60"/>
    </p:embeddedFont>
    <p:embeddedFont>
      <p:font typeface="Fira Sans Condensed Light" panose="020B0604020202020204" charset="0"/>
      <p:regular r:id="rId61"/>
      <p:bold r:id="rId62"/>
      <p:italic r:id="rId63"/>
      <p:boldItalic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D7FC67C-543C-44D6-865D-0E7972D32453}">
  <a:tblStyle styleId="{5D7FC67C-543C-44D6-865D-0E7972D3245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4" d="100"/>
          <a:sy n="144" d="100"/>
        </p:scale>
        <p:origin x="65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4.fntdata"/><Relationship Id="rId63" Type="http://schemas.openxmlformats.org/officeDocument/2006/relationships/font" Target="fonts/font12.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2.fntdata"/><Relationship Id="rId58" Type="http://schemas.openxmlformats.org/officeDocument/2006/relationships/font" Target="fonts/font7.fntdata"/><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10.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5.fntdata"/><Relationship Id="rId64" Type="http://schemas.openxmlformats.org/officeDocument/2006/relationships/font" Target="fonts/font13.fntdata"/><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8.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3.fntdata"/><Relationship Id="rId62"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6.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jp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403833964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9490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93279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14481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64218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60638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6010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14060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20186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64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12733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86695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64177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74337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15007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45258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95237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41856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315770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21712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47763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29783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14614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692275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61256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00664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119180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08949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69993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296850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904204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373867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158142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58807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300862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019278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343747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737668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08a6ee8a1_0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08a6ee8a1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1279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76790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90090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13672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74531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445252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4"/>
          <p:cNvSpPr txBox="1">
            <a:spLocks noGrp="1"/>
          </p:cNvSpPr>
          <p:nvPr>
            <p:ph type="body" idx="1"/>
          </p:nvPr>
        </p:nvSpPr>
        <p:spPr>
          <a:xfrm>
            <a:off x="720000" y="1152475"/>
            <a:ext cx="7704000" cy="3416400"/>
          </a:xfrm>
          <a:prstGeom prst="rect">
            <a:avLst/>
          </a:prstGeom>
          <a:solidFill>
            <a:srgbClr val="FFFFFF">
              <a:alpha val="45090"/>
            </a:srgbClr>
          </a:solidFill>
        </p:spPr>
        <p:txBody>
          <a:bodyPr spcFirstLastPara="1" wrap="square" lIns="91425" tIns="91425" rIns="91425" bIns="91425" anchor="t" anchorCtr="0">
            <a:noAutofit/>
          </a:bodyPr>
          <a:lstStyle>
            <a:lvl1pPr marL="457200" lvl="0" indent="-298450">
              <a:lnSpc>
                <a:spcPct val="100000"/>
              </a:lnSpc>
              <a:spcBef>
                <a:spcPts val="0"/>
              </a:spcBef>
              <a:spcAft>
                <a:spcPts val="0"/>
              </a:spcAft>
              <a:buClr>
                <a:srgbClr val="434343"/>
              </a:buClr>
              <a:buSzPts val="1100"/>
              <a:buAutoNum type="arabicPeriod"/>
              <a:defRPr sz="1300">
                <a:solidFill>
                  <a:srgbClr val="F3F3F3"/>
                </a:solidFill>
              </a:defRPr>
            </a:lvl1pPr>
            <a:lvl2pPr marL="914400" lvl="1" indent="-298450">
              <a:spcBef>
                <a:spcPts val="1600"/>
              </a:spcBef>
              <a:spcAft>
                <a:spcPts val="0"/>
              </a:spcAft>
              <a:buClr>
                <a:srgbClr val="000000"/>
              </a:buClr>
              <a:buSzPts val="1100"/>
              <a:buAutoNum type="alphaLcPeriod"/>
              <a:defRPr sz="1200"/>
            </a:lvl2pPr>
            <a:lvl3pPr marL="1371600" lvl="2" indent="-298450">
              <a:spcBef>
                <a:spcPts val="1600"/>
              </a:spcBef>
              <a:spcAft>
                <a:spcPts val="0"/>
              </a:spcAft>
              <a:buClr>
                <a:srgbClr val="000000"/>
              </a:buClr>
              <a:buSzPts val="1100"/>
              <a:buAutoNum type="romanLcPeriod"/>
              <a:defRPr sz="1200"/>
            </a:lvl3pPr>
            <a:lvl4pPr marL="1828800" lvl="3" indent="-298450">
              <a:spcBef>
                <a:spcPts val="1600"/>
              </a:spcBef>
              <a:spcAft>
                <a:spcPts val="0"/>
              </a:spcAft>
              <a:buClr>
                <a:srgbClr val="000000"/>
              </a:buClr>
              <a:buSzPts val="1100"/>
              <a:buAutoNum type="arabicPeriod"/>
              <a:defRPr sz="1200"/>
            </a:lvl4pPr>
            <a:lvl5pPr marL="2286000" lvl="4" indent="-298450">
              <a:spcBef>
                <a:spcPts val="1600"/>
              </a:spcBef>
              <a:spcAft>
                <a:spcPts val="0"/>
              </a:spcAft>
              <a:buClr>
                <a:srgbClr val="000000"/>
              </a:buClr>
              <a:buSzPts val="1100"/>
              <a:buAutoNum type="alphaLcPeriod"/>
              <a:defRPr sz="1200"/>
            </a:lvl5pPr>
            <a:lvl6pPr marL="2743200" lvl="5" indent="-298450">
              <a:spcBef>
                <a:spcPts val="1600"/>
              </a:spcBef>
              <a:spcAft>
                <a:spcPts val="0"/>
              </a:spcAft>
              <a:buClr>
                <a:srgbClr val="000000"/>
              </a:buClr>
              <a:buSzPts val="1100"/>
              <a:buAutoNum type="romanLcPeriod"/>
              <a:defRPr sz="1200"/>
            </a:lvl6pPr>
            <a:lvl7pPr marL="3200400" lvl="6" indent="-298450">
              <a:spcBef>
                <a:spcPts val="1600"/>
              </a:spcBef>
              <a:spcAft>
                <a:spcPts val="0"/>
              </a:spcAft>
              <a:buClr>
                <a:srgbClr val="000000"/>
              </a:buClr>
              <a:buSzPts val="1100"/>
              <a:buAutoNum type="arabicPeriod"/>
              <a:defRPr sz="1200"/>
            </a:lvl7pPr>
            <a:lvl8pPr marL="3657600" lvl="7" indent="-298450">
              <a:spcBef>
                <a:spcPts val="1600"/>
              </a:spcBef>
              <a:spcAft>
                <a:spcPts val="0"/>
              </a:spcAft>
              <a:buClr>
                <a:srgbClr val="000000"/>
              </a:buClr>
              <a:buSzPts val="1100"/>
              <a:buAutoNum type="alphaLcPeriod"/>
              <a:defRPr sz="1200"/>
            </a:lvl8pPr>
            <a:lvl9pPr marL="4114800" lvl="8" indent="-298450">
              <a:spcBef>
                <a:spcPts val="1600"/>
              </a:spcBef>
              <a:spcAft>
                <a:spcPts val="1600"/>
              </a:spcAft>
              <a:buClr>
                <a:srgbClr val="000000"/>
              </a:buClr>
              <a:buSzPts val="1100"/>
              <a:buAutoNum type="romanLcPeriod"/>
              <a:defRPr sz="1200"/>
            </a:lvl9pPr>
          </a:lstStyle>
          <a:p>
            <a:endParaRPr/>
          </a:p>
        </p:txBody>
      </p:sp>
      <p:sp>
        <p:nvSpPr>
          <p:cNvPr id="15" name="Google Shape;15;p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8"/>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8" name="Google Shape;28;p8"/>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1"/>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45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marL="914400" lvl="1"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marL="1371600" lvl="2"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marL="1828800" lvl="3"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marL="2286000" lvl="4"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marL="2743200" lvl="5"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marL="3200400" lvl="6"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marL="3657600" lvl="7"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marL="4114800" lvl="8" indent="-304800">
              <a:lnSpc>
                <a:spcPct val="115000"/>
              </a:lnSpc>
              <a:spcBef>
                <a:spcPts val="1600"/>
              </a:spcBef>
              <a:spcAft>
                <a:spcPts val="160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4" r:id="rId3"/>
    <p:sldLayoutId id="2147483657" r:id="rId4"/>
    <p:sldLayoutId id="2147483659" r:id="rId5"/>
    <p:sldLayoutId id="2147483666" r:id="rId6"/>
    <p:sldLayoutId id="2147483667"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3.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
        <p:cNvGrpSpPr/>
        <p:nvPr/>
      </p:nvGrpSpPr>
      <p:grpSpPr>
        <a:xfrm>
          <a:off x="0" y="0"/>
          <a:ext cx="0" cy="0"/>
          <a:chOff x="0" y="0"/>
          <a:chExt cx="0" cy="0"/>
        </a:xfrm>
      </p:grpSpPr>
      <p:sp>
        <p:nvSpPr>
          <p:cNvPr id="102" name="Google Shape;102;p24"/>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Rajdhani"/>
                <a:ea typeface="Rajdhani"/>
                <a:cs typeface="Rajdhani"/>
                <a:sym typeface="Rajdhani"/>
              </a:rPr>
              <a:t>AI TECH AGENCY</a:t>
            </a:r>
            <a:endParaRPr>
              <a:latin typeface="Rajdhani"/>
              <a:ea typeface="Rajdhani"/>
              <a:cs typeface="Rajdhani"/>
              <a:sym typeface="Rajdhani"/>
            </a:endParaRPr>
          </a:p>
        </p:txBody>
      </p:sp>
      <p:sp>
        <p:nvSpPr>
          <p:cNvPr id="103" name="Google Shape;103;p24"/>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Fira Sans Condensed Light"/>
                <a:ea typeface="Fira Sans Condensed Light"/>
                <a:cs typeface="Fira Sans Condensed Light"/>
                <a:sym typeface="Fira Sans Condensed Light"/>
              </a:rPr>
              <a:t>Here is where your presentation begins</a:t>
            </a:r>
            <a:endParaRPr>
              <a:latin typeface="Fira Sans Condensed Light"/>
              <a:ea typeface="Fira Sans Condensed Light"/>
              <a:cs typeface="Fira Sans Condensed Light"/>
              <a:sym typeface="Fira Sans Condensed Light"/>
            </a:endParaRPr>
          </a:p>
        </p:txBody>
      </p:sp>
      <p:pic>
        <p:nvPicPr>
          <p:cNvPr id="104" name="Google Shape;104;p24"/>
          <p:cNvPicPr preferRelativeResize="0"/>
          <p:nvPr/>
        </p:nvPicPr>
        <p:blipFill rotWithShape="1">
          <a:blip r:embed="rId4">
            <a:alphaModFix/>
          </a:blip>
          <a:srcRect l="6664" t="4858" r="6220" b="5495"/>
          <a:stretch/>
        </p:blipFill>
        <p:spPr>
          <a:xfrm>
            <a:off x="4046050" y="411988"/>
            <a:ext cx="4197350" cy="4319530"/>
          </a:xfrm>
          <a:prstGeom prst="rect">
            <a:avLst/>
          </a:prstGeom>
          <a:noFill/>
          <a:ln>
            <a:noFill/>
          </a:ln>
        </p:spPr>
      </p:pic>
      <p:pic>
        <p:nvPicPr>
          <p:cNvPr id="2" name="Picture 1"/>
          <p:cNvPicPr>
            <a:picLocks noChangeAspect="1"/>
          </p:cNvPicPr>
          <p:nvPr/>
        </p:nvPicPr>
        <p:blipFill>
          <a:blip r:embed="rId5"/>
          <a:stretch>
            <a:fillRect/>
          </a:stretch>
        </p:blipFill>
        <p:spPr>
          <a:xfrm>
            <a:off x="0" y="2946"/>
            <a:ext cx="9144000" cy="5137608"/>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1.3 Code thuật toán: </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dirty="0">
                <a:latin typeface="Bahnschrift SemiBold" panose="020B0502040204020203" pitchFamily="34" charset="0"/>
              </a:rPr>
              <a:t>void test2 (diem C,diem B,float big0,float small0,float p) </a:t>
            </a:r>
            <a:r>
              <a:rPr lang="en-US" dirty="0">
                <a:solidFill>
                  <a:schemeClr val="bg2"/>
                </a:solidFill>
                <a:latin typeface="Bahnschrift SemiBold" panose="020B0502040204020203" pitchFamily="34" charset="0"/>
              </a:rPr>
              <a:t>//vòng while sẽ thực hiện khi</a:t>
            </a:r>
          </a:p>
          <a:p>
            <a:pPr marL="158750" indent="0">
              <a:buNone/>
            </a:pPr>
            <a:r>
              <a:rPr lang="en-US" dirty="0">
                <a:solidFill>
                  <a:schemeClr val="bg2"/>
                </a:solidFill>
                <a:latin typeface="Bahnschrift SemiBold" panose="020B0502040204020203" pitchFamily="34" charset="0"/>
              </a:rPr>
              <a:t> -1 &lt; m &lt; 0</a:t>
            </a:r>
          </a:p>
          <a:p>
            <a:pPr marL="158750" indent="0">
              <a:buNone/>
            </a:pPr>
            <a:r>
              <a:rPr lang="en-US" dirty="0">
                <a:latin typeface="Bahnschrift SemiBold" panose="020B0502040204020203" pitchFamily="34" charset="0"/>
              </a:rPr>
              <a:t>{</a:t>
            </a:r>
          </a:p>
          <a:p>
            <a:pPr marL="158750" indent="0">
              <a:buNone/>
            </a:pPr>
            <a:r>
              <a:rPr lang="en-US" dirty="0">
                <a:latin typeface="Bahnschrift SemiBold" panose="020B0502040204020203" pitchFamily="34" charset="0"/>
              </a:rPr>
              <a:t>	while ( C.x != B.x)</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delay(10);</a:t>
            </a:r>
          </a:p>
          <a:p>
            <a:pPr marL="158750" indent="0">
              <a:buNone/>
            </a:pPr>
            <a:r>
              <a:rPr lang="en-US" dirty="0">
                <a:latin typeface="Bahnschrift SemiBold" panose="020B0502040204020203" pitchFamily="34" charset="0"/>
              </a:rPr>
              <a:t>		if (p &gt;= 0 )</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p += big0;			</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else if (p &lt; 0 )</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p += small0;</a:t>
            </a:r>
          </a:p>
          <a:p>
            <a:pPr marL="158750" indent="0">
              <a:buNone/>
            </a:pPr>
            <a:r>
              <a:rPr lang="en-US" dirty="0">
                <a:latin typeface="Bahnschrift SemiBold" panose="020B0502040204020203" pitchFamily="34" charset="0"/>
              </a:rPr>
              <a:t>	    	C.y--;</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C.x++;  </a:t>
            </a:r>
          </a:p>
          <a:p>
            <a:pPr marL="158750" indent="0">
              <a:buNone/>
            </a:pPr>
            <a:r>
              <a:rPr lang="en-US" dirty="0">
                <a:latin typeface="Bahnschrift SemiBold" panose="020B0502040204020203" pitchFamily="34" charset="0"/>
              </a:rPr>
              <a:t>		putpixel(C.x,C.y,RED);</a:t>
            </a:r>
          </a:p>
          <a:p>
            <a:pPr marL="158750" indent="0">
              <a:buNone/>
            </a:pPr>
            <a:r>
              <a:rPr lang="en-US" dirty="0">
                <a:latin typeface="Bahnschrift SemiBold" panose="020B0502040204020203" pitchFamily="34" charset="0"/>
              </a:rPr>
              <a:t>	}	</a:t>
            </a:r>
          </a:p>
          <a:p>
            <a:pPr marL="158750" indent="0">
              <a:buNone/>
            </a:pPr>
            <a:r>
              <a:rPr lang="en-US" dirty="0">
                <a:latin typeface="Bahnschrift SemiBold" panose="020B0502040204020203" pitchFamily="34" charset="0"/>
              </a:rPr>
              <a:t>}</a:t>
            </a:r>
          </a:p>
          <a:p>
            <a:pPr marL="158750" indent="0">
              <a:buNone/>
            </a:pPr>
            <a:endParaRPr b="1" i="1" dirty="0">
              <a:solidFill>
                <a:schemeClr val="lt2"/>
              </a:solidFill>
              <a:latin typeface="Bahnschrift SemiBold" panose="020B0502040204020203" pitchFamily="34" charset="0"/>
            </a:endParaRPr>
          </a:p>
        </p:txBody>
      </p:sp>
    </p:spTree>
    <p:extLst>
      <p:ext uri="{BB962C8B-B14F-4D97-AF65-F5344CB8AC3E}">
        <p14:creationId xmlns:p14="http://schemas.microsoft.com/office/powerpoint/2010/main" val="34244401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1.3 Code thuật toán: </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dirty="0">
                <a:latin typeface="Bahnschrift SemiBold" panose="020B0502040204020203" pitchFamily="34" charset="0"/>
              </a:rPr>
              <a:t>void test3 (diem C,diem B,float big0,float small0,float p)  </a:t>
            </a:r>
            <a:r>
              <a:rPr lang="en-US" dirty="0">
                <a:solidFill>
                  <a:schemeClr val="bg2"/>
                </a:solidFill>
                <a:latin typeface="Bahnschrift SemiBold" panose="020B0502040204020203" pitchFamily="34" charset="0"/>
              </a:rPr>
              <a:t>//vòng while sẽ thực hiện khi</a:t>
            </a:r>
          </a:p>
          <a:p>
            <a:pPr marL="158750" indent="0">
              <a:buNone/>
            </a:pPr>
            <a:r>
              <a:rPr lang="en-US" dirty="0">
                <a:solidFill>
                  <a:schemeClr val="bg2"/>
                </a:solidFill>
                <a:latin typeface="Bahnschrift SemiBold" panose="020B0502040204020203" pitchFamily="34" charset="0"/>
              </a:rPr>
              <a:t>m &gt; 1</a:t>
            </a:r>
          </a:p>
          <a:p>
            <a:pPr marL="158750" indent="0">
              <a:buNone/>
            </a:pPr>
            <a:r>
              <a:rPr lang="en-US" dirty="0">
                <a:latin typeface="Bahnschrift SemiBold" panose="020B0502040204020203" pitchFamily="34" charset="0"/>
              </a:rPr>
              <a:t>{</a:t>
            </a:r>
          </a:p>
          <a:p>
            <a:pPr marL="158750" indent="0">
              <a:buNone/>
            </a:pPr>
            <a:r>
              <a:rPr lang="en-US" dirty="0">
                <a:latin typeface="Bahnschrift SemiBold" panose="020B0502040204020203" pitchFamily="34" charset="0"/>
              </a:rPr>
              <a:t>	while ( C.x != B.x)</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delay(10);</a:t>
            </a:r>
          </a:p>
          <a:p>
            <a:pPr marL="158750" indent="0">
              <a:buNone/>
            </a:pPr>
            <a:r>
              <a:rPr lang="en-US" dirty="0">
                <a:latin typeface="Bahnschrift SemiBold" panose="020B0502040204020203" pitchFamily="34" charset="0"/>
              </a:rPr>
              <a:t>		if (p &gt;= 0 )</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p += big0;</a:t>
            </a:r>
          </a:p>
          <a:p>
            <a:pPr marL="158750" indent="0">
              <a:buNone/>
            </a:pPr>
            <a:r>
              <a:rPr lang="en-US" dirty="0">
                <a:latin typeface="Bahnschrift SemiBold" panose="020B0502040204020203" pitchFamily="34" charset="0"/>
              </a:rPr>
              <a:t>			C.x++;			</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else if (p &lt; 0 )</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p += small0;</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C.y++;  </a:t>
            </a:r>
          </a:p>
          <a:p>
            <a:pPr marL="158750" indent="0">
              <a:buNone/>
            </a:pPr>
            <a:r>
              <a:rPr lang="en-US" dirty="0">
                <a:latin typeface="Bahnschrift SemiBold" panose="020B0502040204020203" pitchFamily="34" charset="0"/>
              </a:rPr>
              <a:t>		putpixel(C.x,C.y,RED);</a:t>
            </a:r>
          </a:p>
          <a:p>
            <a:pPr marL="158750" indent="0">
              <a:buNone/>
            </a:pPr>
            <a:r>
              <a:rPr lang="en-US" dirty="0">
                <a:latin typeface="Bahnschrift SemiBold" panose="020B0502040204020203" pitchFamily="34" charset="0"/>
              </a:rPr>
              <a:t>	}	</a:t>
            </a:r>
          </a:p>
          <a:p>
            <a:pPr marL="158750" indent="0">
              <a:buNone/>
            </a:pPr>
            <a:r>
              <a:rPr lang="en-US" dirty="0">
                <a:latin typeface="Bahnschrift SemiBold" panose="020B0502040204020203" pitchFamily="34" charset="0"/>
              </a:rPr>
              <a:t>}</a:t>
            </a:r>
          </a:p>
          <a:p>
            <a:pPr marL="158750" indent="0">
              <a:buNone/>
            </a:pPr>
            <a:endParaRPr b="1" i="1" dirty="0">
              <a:solidFill>
                <a:schemeClr val="lt2"/>
              </a:solidFill>
              <a:latin typeface="Bahnschrift SemiBold" panose="020B0502040204020203" pitchFamily="34" charset="0"/>
            </a:endParaRPr>
          </a:p>
        </p:txBody>
      </p:sp>
    </p:spTree>
    <p:extLst>
      <p:ext uri="{BB962C8B-B14F-4D97-AF65-F5344CB8AC3E}">
        <p14:creationId xmlns:p14="http://schemas.microsoft.com/office/powerpoint/2010/main" val="124292067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1.3 Code thuật toán: </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dirty="0">
                <a:latin typeface="Bahnschrift SemiBold" panose="020B0502040204020203" pitchFamily="34" charset="0"/>
              </a:rPr>
              <a:t>void test4 (diem C,diem B,float big0,float small0,float p)  </a:t>
            </a:r>
            <a:r>
              <a:rPr lang="en-US" dirty="0">
                <a:solidFill>
                  <a:schemeClr val="bg2"/>
                </a:solidFill>
                <a:latin typeface="Bahnschrift SemiBold" panose="020B0502040204020203" pitchFamily="34" charset="0"/>
              </a:rPr>
              <a:t>//vòng while sẽ thực hiện khi m &lt; -1</a:t>
            </a:r>
          </a:p>
          <a:p>
            <a:pPr marL="158750" indent="0">
              <a:buNone/>
            </a:pPr>
            <a:r>
              <a:rPr lang="en-US" dirty="0">
                <a:latin typeface="Bahnschrift SemiBold" panose="020B0502040204020203" pitchFamily="34" charset="0"/>
              </a:rPr>
              <a:t>{</a:t>
            </a:r>
          </a:p>
          <a:p>
            <a:pPr marL="158750" indent="0">
              <a:buNone/>
            </a:pPr>
            <a:r>
              <a:rPr lang="en-US" dirty="0">
                <a:latin typeface="Bahnschrift SemiBold" panose="020B0502040204020203" pitchFamily="34" charset="0"/>
              </a:rPr>
              <a:t>	while ( C.x != B.x)</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delay(10);</a:t>
            </a:r>
          </a:p>
          <a:p>
            <a:pPr marL="158750" indent="0">
              <a:buNone/>
            </a:pPr>
            <a:r>
              <a:rPr lang="en-US" dirty="0">
                <a:latin typeface="Bahnschrift SemiBold" panose="020B0502040204020203" pitchFamily="34" charset="0"/>
              </a:rPr>
              <a:t>		if (p &gt;= 0 )</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p += big0;</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else if (p &lt; 0 )</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p += small0;</a:t>
            </a:r>
          </a:p>
          <a:p>
            <a:pPr marL="158750" indent="0">
              <a:buNone/>
            </a:pPr>
            <a:r>
              <a:rPr lang="en-US" dirty="0">
                <a:latin typeface="Bahnschrift SemiBold" panose="020B0502040204020203" pitchFamily="34" charset="0"/>
              </a:rPr>
              <a:t>	    	C.x--;</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C.y++;  //chú ý</a:t>
            </a:r>
          </a:p>
          <a:p>
            <a:pPr marL="158750" indent="0">
              <a:buNone/>
            </a:pPr>
            <a:r>
              <a:rPr lang="en-US" dirty="0">
                <a:latin typeface="Bahnschrift SemiBold" panose="020B0502040204020203" pitchFamily="34" charset="0"/>
              </a:rPr>
              <a:t>		putpixel(C.x,C.y,RED);</a:t>
            </a:r>
          </a:p>
          <a:p>
            <a:pPr marL="158750" indent="0">
              <a:buNone/>
            </a:pPr>
            <a:r>
              <a:rPr lang="en-US" dirty="0">
                <a:latin typeface="Bahnschrift SemiBold" panose="020B0502040204020203" pitchFamily="34" charset="0"/>
              </a:rPr>
              <a:t>	}	</a:t>
            </a:r>
          </a:p>
          <a:p>
            <a:pPr marL="158750" indent="0">
              <a:buNone/>
            </a:pPr>
            <a:r>
              <a:rPr lang="en-US" dirty="0">
                <a:latin typeface="Bahnschrift SemiBold" panose="020B0502040204020203" pitchFamily="34" charset="0"/>
              </a:rPr>
              <a:t>}</a:t>
            </a:r>
          </a:p>
          <a:p>
            <a:pPr marL="158750" indent="0">
              <a:buNone/>
            </a:pPr>
            <a:endParaRPr b="1" i="1" dirty="0">
              <a:solidFill>
                <a:schemeClr val="lt2"/>
              </a:solidFill>
              <a:latin typeface="Bahnschrift SemiBold" panose="020B0502040204020203" pitchFamily="34" charset="0"/>
            </a:endParaRPr>
          </a:p>
        </p:txBody>
      </p:sp>
    </p:spTree>
    <p:extLst>
      <p:ext uri="{BB962C8B-B14F-4D97-AF65-F5344CB8AC3E}">
        <p14:creationId xmlns:p14="http://schemas.microsoft.com/office/powerpoint/2010/main" val="42789823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1.3 Code thuật toán: </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b="1" i="1" dirty="0">
                <a:solidFill>
                  <a:schemeClr val="bg2">
                    <a:lumMod val="60000"/>
                    <a:lumOff val="40000"/>
                  </a:schemeClr>
                </a:solidFill>
                <a:latin typeface="Bahnschrift SemiBold" panose="020B0502040204020203" pitchFamily="34" charset="0"/>
              </a:rPr>
              <a:t>Xây dựng hàm bresenham</a:t>
            </a:r>
            <a:endParaRPr lang="en-US" dirty="0">
              <a:solidFill>
                <a:schemeClr val="bg2">
                  <a:lumMod val="60000"/>
                  <a:lumOff val="40000"/>
                </a:schemeClr>
              </a:solidFill>
              <a:latin typeface="Bahnschrift SemiBold" panose="020B0502040204020203" pitchFamily="34" charset="0"/>
            </a:endParaRPr>
          </a:p>
          <a:p>
            <a:pPr marL="158750" indent="0">
              <a:buNone/>
            </a:pPr>
            <a:r>
              <a:rPr lang="en-US" dirty="0">
                <a:latin typeface="Bahnschrift SemiBold" panose="020B0502040204020203" pitchFamily="34" charset="0"/>
              </a:rPr>
              <a:t>void bresenham (diem A,diem B)   </a:t>
            </a:r>
            <a:r>
              <a:rPr lang="en-US" dirty="0">
                <a:solidFill>
                  <a:schemeClr val="bg2"/>
                </a:solidFill>
                <a:latin typeface="Bahnschrift SemiBold" panose="020B0502040204020203" pitchFamily="34" charset="0"/>
              </a:rPr>
              <a:t>//truyền vào giá trị 2 điểm đầu và điểm cuối</a:t>
            </a:r>
          </a:p>
          <a:p>
            <a:pPr marL="158750" indent="0">
              <a:buNone/>
            </a:pPr>
            <a:r>
              <a:rPr lang="en-US" dirty="0">
                <a:latin typeface="Bahnschrift SemiBold" panose="020B0502040204020203" pitchFamily="34" charset="0"/>
              </a:rPr>
              <a:t>{</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a:t>
            </a:r>
            <a:r>
              <a:rPr lang="en-US" dirty="0">
                <a:solidFill>
                  <a:schemeClr val="bg2"/>
                </a:solidFill>
                <a:latin typeface="Bahnschrift SemiBold" panose="020B0502040204020203" pitchFamily="34" charset="0"/>
              </a:rPr>
              <a:t>//tính giá trị Dy và Dx và m</a:t>
            </a:r>
          </a:p>
          <a:p>
            <a:pPr marL="158750" indent="0">
              <a:buNone/>
            </a:pPr>
            <a:r>
              <a:rPr lang="en-US" dirty="0">
                <a:latin typeface="Bahnschrift SemiBold" panose="020B0502040204020203" pitchFamily="34" charset="0"/>
              </a:rPr>
              <a:t>	float dy =(B.y-A.y);</a:t>
            </a:r>
          </a:p>
          <a:p>
            <a:pPr marL="158750" indent="0">
              <a:buNone/>
            </a:pPr>
            <a:r>
              <a:rPr lang="en-US" dirty="0">
                <a:latin typeface="Bahnschrift SemiBold" panose="020B0502040204020203" pitchFamily="34" charset="0"/>
              </a:rPr>
              <a:t>	float dx =(B.x-A.x);</a:t>
            </a:r>
          </a:p>
          <a:p>
            <a:pPr marL="158750" indent="0">
              <a:buNone/>
            </a:pPr>
            <a:r>
              <a:rPr lang="en-US" dirty="0">
                <a:latin typeface="Bahnschrift SemiBold" panose="020B0502040204020203" pitchFamily="34" charset="0"/>
              </a:rPr>
              <a:t>	float m  = (float)dy/dx;</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float small0;  </a:t>
            </a:r>
            <a:r>
              <a:rPr lang="en-US" dirty="0">
                <a:solidFill>
                  <a:schemeClr val="bg2"/>
                </a:solidFill>
                <a:latin typeface="Bahnschrift SemiBold" panose="020B0502040204020203" pitchFamily="34" charset="0"/>
              </a:rPr>
              <a:t>// đây là giá trị cộng vào khi  p &lt; 0</a:t>
            </a:r>
          </a:p>
          <a:p>
            <a:pPr marL="158750" indent="0">
              <a:buNone/>
            </a:pPr>
            <a:r>
              <a:rPr lang="en-US" dirty="0">
                <a:latin typeface="Bahnschrift SemiBold" panose="020B0502040204020203" pitchFamily="34" charset="0"/>
              </a:rPr>
              <a:t>     float big0;    </a:t>
            </a:r>
            <a:r>
              <a:rPr lang="en-US" dirty="0">
                <a:solidFill>
                  <a:schemeClr val="bg2"/>
                </a:solidFill>
                <a:latin typeface="Bahnschrift SemiBold" panose="020B0502040204020203" pitchFamily="34" charset="0"/>
              </a:rPr>
              <a:t>//  đây là giá trị cộng vào khi p &gt;= 0</a:t>
            </a:r>
          </a:p>
          <a:p>
            <a:pPr marL="158750" indent="0">
              <a:buNone/>
            </a:pPr>
            <a:r>
              <a:rPr lang="en-US" dirty="0">
                <a:latin typeface="Bahnschrift SemiBold" panose="020B0502040204020203" pitchFamily="34" charset="0"/>
              </a:rPr>
              <a:t>     float p;       </a:t>
            </a:r>
            <a:r>
              <a:rPr lang="en-US" dirty="0">
                <a:solidFill>
                  <a:schemeClr val="bg2"/>
                </a:solidFill>
                <a:latin typeface="Bahnschrift SemiBold" panose="020B0502040204020203" pitchFamily="34" charset="0"/>
              </a:rPr>
              <a:t>//khai báo p</a:t>
            </a:r>
          </a:p>
          <a:p>
            <a:pPr marL="158750" indent="0">
              <a:buNone/>
            </a:pPr>
            <a:r>
              <a:rPr lang="en-US" dirty="0">
                <a:latin typeface="Bahnschrift SemiBold" panose="020B0502040204020203" pitchFamily="34" charset="0"/>
              </a:rPr>
              <a:t>    </a:t>
            </a:r>
            <a:endParaRPr lang="en-US" dirty="0">
              <a:solidFill>
                <a:schemeClr val="bg2"/>
              </a:solidFill>
              <a:latin typeface="Bahnschrift SemiBold" panose="020B0502040204020203" pitchFamily="34" charset="0"/>
            </a:endParaRPr>
          </a:p>
          <a:p>
            <a:pPr marL="158750" indent="0">
              <a:buNone/>
            </a:pPr>
            <a:r>
              <a:rPr lang="en-US" dirty="0">
                <a:solidFill>
                  <a:schemeClr val="bg2"/>
                </a:solidFill>
                <a:latin typeface="Bahnschrift SemiBold" panose="020B0502040204020203" pitchFamily="34" charset="0"/>
              </a:rPr>
              <a:t>    </a:t>
            </a:r>
          </a:p>
          <a:p>
            <a:pPr marL="158750" indent="0">
              <a:buNone/>
            </a:pPr>
            <a:r>
              <a:rPr lang="en-US" dirty="0">
                <a:latin typeface="Bahnschrift SemiBold" panose="020B0502040204020203" pitchFamily="34" charset="0"/>
              </a:rPr>
              <a:t>	diem C;    </a:t>
            </a:r>
            <a:r>
              <a:rPr lang="en-US" dirty="0">
                <a:solidFill>
                  <a:schemeClr val="bg2"/>
                </a:solidFill>
                <a:latin typeface="Bahnschrift SemiBold" panose="020B0502040204020203" pitchFamily="34" charset="0"/>
              </a:rPr>
              <a:t>// đây là điểm sẽ hiển thị khi thực hiện thuật toán</a:t>
            </a:r>
          </a:p>
          <a:p>
            <a:pPr marL="158750" indent="0">
              <a:buNone/>
            </a:pPr>
            <a:r>
              <a:rPr lang="en-US" dirty="0">
                <a:latin typeface="Bahnschrift SemiBold" panose="020B0502040204020203" pitchFamily="34" charset="0"/>
              </a:rPr>
              <a:t>	C.x = A.x;</a:t>
            </a:r>
          </a:p>
          <a:p>
            <a:pPr marL="158750" indent="0">
              <a:buNone/>
            </a:pPr>
            <a:r>
              <a:rPr lang="en-US" dirty="0">
                <a:latin typeface="Bahnschrift SemiBold" panose="020B0502040204020203" pitchFamily="34" charset="0"/>
              </a:rPr>
              <a:t>	C.y = A.y;</a:t>
            </a:r>
          </a:p>
          <a:p>
            <a:pPr marL="158750" indent="0">
              <a:buNone/>
            </a:pPr>
            <a:r>
              <a:rPr lang="en-US" dirty="0">
                <a:latin typeface="Bahnschrift SemiBold" panose="020B0502040204020203" pitchFamily="34" charset="0"/>
              </a:rPr>
              <a:t>	putpixel(A.x,A.y,BLUE);  </a:t>
            </a:r>
            <a:r>
              <a:rPr lang="en-US" dirty="0">
                <a:solidFill>
                  <a:schemeClr val="bg2"/>
                </a:solidFill>
                <a:latin typeface="Bahnschrift SemiBold" panose="020B0502040204020203" pitchFamily="34" charset="0"/>
              </a:rPr>
              <a:t>// Hiển thị điểm C</a:t>
            </a:r>
          </a:p>
          <a:p>
            <a:pPr marL="158750" indent="0">
              <a:buNone/>
            </a:pPr>
            <a:endParaRPr b="1" i="1" dirty="0">
              <a:solidFill>
                <a:schemeClr val="lt2"/>
              </a:solidFill>
              <a:latin typeface="Bahnschrift SemiBold" panose="020B0502040204020203" pitchFamily="34" charset="0"/>
            </a:endParaRPr>
          </a:p>
        </p:txBody>
      </p:sp>
    </p:spTree>
    <p:extLst>
      <p:ext uri="{BB962C8B-B14F-4D97-AF65-F5344CB8AC3E}">
        <p14:creationId xmlns:p14="http://schemas.microsoft.com/office/powerpoint/2010/main" val="308792693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1.3 Code thuật toán: </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dirty="0">
                <a:solidFill>
                  <a:schemeClr val="bg2"/>
                </a:solidFill>
              </a:rPr>
              <a:t> </a:t>
            </a:r>
            <a:r>
              <a:rPr lang="en-US" sz="1600" dirty="0">
                <a:solidFill>
                  <a:schemeClr val="bg2"/>
                </a:solidFill>
                <a:latin typeface="Bahnschrift SemiBold" panose="020B0502040204020203" pitchFamily="34" charset="0"/>
              </a:rPr>
              <a:t>//xét các trường hợp của m</a:t>
            </a:r>
          </a:p>
          <a:p>
            <a:pPr marL="158750" indent="0">
              <a:buNone/>
            </a:pPr>
            <a:r>
              <a:rPr lang="en-US" sz="1600" dirty="0">
                <a:latin typeface="Bahnschrift SemiBold" panose="020B0502040204020203" pitchFamily="34" charset="0"/>
              </a:rPr>
              <a:t>      if (m &gt; 0 &amp;&amp; m &lt;= 1)   </a:t>
            </a:r>
            <a:r>
              <a:rPr lang="en-US" sz="1600" dirty="0">
                <a:solidFill>
                  <a:schemeClr val="bg2"/>
                </a:solidFill>
                <a:latin typeface="Bahnschrift SemiBold" panose="020B0502040204020203" pitchFamily="34" charset="0"/>
              </a:rPr>
              <a:t>// TH  0 &lt; m &lt;= 1</a:t>
            </a:r>
          </a:p>
          <a:p>
            <a:pPr marL="158750" indent="0">
              <a:buNone/>
            </a:pPr>
            <a:r>
              <a:rPr lang="en-US" sz="1600" dirty="0">
                <a:latin typeface="Bahnschrift SemiBold" panose="020B0502040204020203" pitchFamily="34" charset="0"/>
              </a:rPr>
              <a:t>     {</a:t>
            </a:r>
          </a:p>
          <a:p>
            <a:pPr marL="158750" indent="0">
              <a:buNone/>
            </a:pPr>
            <a:r>
              <a:rPr lang="en-US" sz="1600" dirty="0">
                <a:latin typeface="Bahnschrift SemiBold" panose="020B0502040204020203" pitchFamily="34" charset="0"/>
              </a:rPr>
              <a:t>    	    small0 = 2*dy;       </a:t>
            </a:r>
            <a:r>
              <a:rPr lang="en-US" sz="1600" dirty="0">
                <a:solidFill>
                  <a:schemeClr val="bg2"/>
                </a:solidFill>
                <a:latin typeface="Bahnschrift SemiBold" panose="020B0502040204020203" pitchFamily="34" charset="0"/>
              </a:rPr>
              <a:t>// nếu p &lt; 0 =&gt; p+=small0</a:t>
            </a:r>
          </a:p>
          <a:p>
            <a:pPr marL="158750" indent="0">
              <a:buNone/>
            </a:pPr>
            <a:r>
              <a:rPr lang="en-US" sz="1600" dirty="0">
                <a:latin typeface="Bahnschrift SemiBold" panose="020B0502040204020203" pitchFamily="34" charset="0"/>
              </a:rPr>
              <a:t>	    big0 = 2*(dy-dx);    </a:t>
            </a:r>
            <a:r>
              <a:rPr lang="en-US" sz="1600" dirty="0">
                <a:solidFill>
                  <a:schemeClr val="bg2"/>
                </a:solidFill>
                <a:latin typeface="Bahnschrift SemiBold" panose="020B0502040204020203" pitchFamily="34" charset="0"/>
              </a:rPr>
              <a:t>// nếu p &gt; 0 =&gt; p+= big0</a:t>
            </a:r>
          </a:p>
          <a:p>
            <a:pPr marL="158750" indent="0">
              <a:buNone/>
            </a:pPr>
            <a:r>
              <a:rPr lang="en-US" sz="1600" dirty="0">
                <a:latin typeface="Bahnschrift SemiBold" panose="020B0502040204020203" pitchFamily="34" charset="0"/>
              </a:rPr>
              <a:t>	    p = 2*dy-dx;          </a:t>
            </a:r>
            <a:r>
              <a:rPr lang="en-US" sz="1600" dirty="0">
                <a:solidFill>
                  <a:schemeClr val="bg2"/>
                </a:solidFill>
                <a:latin typeface="Bahnschrift SemiBold" panose="020B0502040204020203" pitchFamily="34" charset="0"/>
              </a:rPr>
              <a:t>//khởi tạo giá trị p ban đầu</a:t>
            </a:r>
          </a:p>
          <a:p>
            <a:pPr marL="158750" indent="0">
              <a:buNone/>
            </a:pPr>
            <a:r>
              <a:rPr lang="en-US" sz="1600" dirty="0">
                <a:latin typeface="Bahnschrift SemiBold" panose="020B0502040204020203" pitchFamily="34" charset="0"/>
              </a:rPr>
              <a:t>	    test1 (C,B,big0,small0,p);  </a:t>
            </a:r>
            <a:r>
              <a:rPr lang="en-US" sz="1600" dirty="0">
                <a:solidFill>
                  <a:schemeClr val="bg2"/>
                </a:solidFill>
                <a:latin typeface="Bahnschrift SemiBold" panose="020B0502040204020203" pitchFamily="34" charset="0"/>
              </a:rPr>
              <a:t>//thực hiện vòng while</a:t>
            </a:r>
          </a:p>
          <a:p>
            <a:pPr marL="158750" indent="0">
              <a:buNone/>
            </a:pPr>
            <a:r>
              <a:rPr lang="en-US" sz="1600" dirty="0">
                <a:latin typeface="Bahnschrift SemiBold" panose="020B0502040204020203" pitchFamily="34" charset="0"/>
              </a:rPr>
              <a:t>    }</a:t>
            </a:r>
          </a:p>
          <a:p>
            <a:pPr marL="158750" indent="0">
              <a:buNone/>
            </a:pPr>
            <a:r>
              <a:rPr lang="en-US" sz="1600" dirty="0">
                <a:latin typeface="Bahnschrift SemiBold" panose="020B0502040204020203" pitchFamily="34" charset="0"/>
              </a:rPr>
              <a:t>	</a:t>
            </a:r>
          </a:p>
          <a:p>
            <a:pPr marL="158750" indent="0">
              <a:buNone/>
            </a:pPr>
            <a:r>
              <a:rPr lang="en-US" sz="1600" dirty="0">
                <a:latin typeface="Bahnschrift SemiBold" panose="020B0502040204020203" pitchFamily="34" charset="0"/>
              </a:rPr>
              <a:t>      if (m &gt;= -1 &amp;&amp; m &lt;0)   </a:t>
            </a:r>
            <a:r>
              <a:rPr lang="en-US" sz="1600" dirty="0">
                <a:solidFill>
                  <a:schemeClr val="bg2"/>
                </a:solidFill>
                <a:latin typeface="Bahnschrift SemiBold" panose="020B0502040204020203" pitchFamily="34" charset="0"/>
              </a:rPr>
              <a:t>// TH  -1 &lt;= m &lt; 0</a:t>
            </a:r>
          </a:p>
          <a:p>
            <a:pPr marL="158750" indent="0">
              <a:buNone/>
            </a:pPr>
            <a:r>
              <a:rPr lang="en-US" sz="1600" dirty="0">
                <a:latin typeface="Bahnschrift SemiBold" panose="020B0502040204020203" pitchFamily="34" charset="0"/>
              </a:rPr>
              <a:t>     { </a:t>
            </a:r>
          </a:p>
          <a:p>
            <a:pPr marL="158750" indent="0">
              <a:buNone/>
            </a:pPr>
            <a:r>
              <a:rPr lang="en-US" sz="1600" dirty="0">
                <a:latin typeface="Bahnschrift SemiBold" panose="020B0502040204020203" pitchFamily="34" charset="0"/>
              </a:rPr>
              <a:t>	     p = 2*dy + dx;                 </a:t>
            </a:r>
          </a:p>
          <a:p>
            <a:pPr marL="158750" indent="0">
              <a:buNone/>
            </a:pPr>
            <a:r>
              <a:rPr lang="en-US" sz="1600" dirty="0">
                <a:latin typeface="Bahnschrift SemiBold" panose="020B0502040204020203" pitchFamily="34" charset="0"/>
              </a:rPr>
              <a:t>                small0 = 2*(dy+dx);</a:t>
            </a:r>
          </a:p>
          <a:p>
            <a:pPr marL="158750" indent="0">
              <a:buNone/>
            </a:pPr>
            <a:r>
              <a:rPr lang="en-US" sz="1600" dirty="0">
                <a:latin typeface="Bahnschrift SemiBold" panose="020B0502040204020203" pitchFamily="34" charset="0"/>
              </a:rPr>
              <a:t>	     big0 = 2*dy;</a:t>
            </a:r>
          </a:p>
          <a:p>
            <a:pPr marL="158750" indent="0">
              <a:buNone/>
            </a:pPr>
            <a:r>
              <a:rPr lang="en-US" sz="1600" dirty="0">
                <a:latin typeface="Bahnschrift SemiBold" panose="020B0502040204020203" pitchFamily="34" charset="0"/>
              </a:rPr>
              <a:t>	     test2 (C,B,big0,small0,p);</a:t>
            </a:r>
          </a:p>
          <a:p>
            <a:pPr marL="158750" indent="0">
              <a:buNone/>
            </a:pPr>
            <a:r>
              <a:rPr lang="en-US" sz="1600" dirty="0">
                <a:latin typeface="Bahnschrift SemiBold" panose="020B0502040204020203" pitchFamily="34" charset="0"/>
              </a:rPr>
              <a:t>      }</a:t>
            </a:r>
            <a:endParaRPr sz="1600" b="1" i="1" dirty="0">
              <a:solidFill>
                <a:schemeClr val="lt2"/>
              </a:solidFill>
              <a:latin typeface="Bahnschrift SemiBold" panose="020B0502040204020203" pitchFamily="34" charset="0"/>
            </a:endParaRPr>
          </a:p>
        </p:txBody>
      </p:sp>
    </p:spTree>
    <p:extLst>
      <p:ext uri="{BB962C8B-B14F-4D97-AF65-F5344CB8AC3E}">
        <p14:creationId xmlns:p14="http://schemas.microsoft.com/office/powerpoint/2010/main" val="148093926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1.3 Code thuật toán: </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dirty="0">
                <a:latin typeface="Bahnschrift SemiBold" panose="020B0502040204020203" pitchFamily="34" charset="0"/>
              </a:rPr>
              <a:t> </a:t>
            </a:r>
            <a:r>
              <a:rPr lang="en-US" sz="1600" dirty="0">
                <a:latin typeface="Bahnschrift SemiBold" panose="020B0502040204020203" pitchFamily="34" charset="0"/>
              </a:rPr>
              <a:t> if (m &gt; 1)              </a:t>
            </a:r>
            <a:r>
              <a:rPr lang="en-US" sz="1600" dirty="0">
                <a:solidFill>
                  <a:schemeClr val="bg2"/>
                </a:solidFill>
                <a:latin typeface="Bahnschrift SemiBold" panose="020B0502040204020203" pitchFamily="34" charset="0"/>
              </a:rPr>
              <a:t>// TH m &gt; 1 =&gt; khi đó</a:t>
            </a:r>
          </a:p>
          <a:p>
            <a:pPr marL="158750" indent="0">
              <a:buNone/>
            </a:pPr>
            <a:r>
              <a:rPr lang="en-US" sz="1600" dirty="0">
                <a:latin typeface="Bahnschrift SemiBold" panose="020B0502040204020203" pitchFamily="34" charset="0"/>
              </a:rPr>
              <a:t>    {</a:t>
            </a:r>
          </a:p>
          <a:p>
            <a:pPr marL="158750" indent="0">
              <a:buNone/>
            </a:pPr>
            <a:r>
              <a:rPr lang="en-US" sz="1600" dirty="0">
                <a:latin typeface="Bahnschrift SemiBold" panose="020B0502040204020203" pitchFamily="34" charset="0"/>
              </a:rPr>
              <a:t>		p = 2*dx - dy; </a:t>
            </a:r>
            <a:endParaRPr lang="en-US" sz="1600" dirty="0" smtClean="0">
              <a:latin typeface="Bahnschrift SemiBold" panose="020B0502040204020203" pitchFamily="34" charset="0"/>
            </a:endParaRPr>
          </a:p>
          <a:p>
            <a:pPr marL="158750" indent="0">
              <a:buNone/>
            </a:pPr>
            <a:r>
              <a:rPr lang="en-US" sz="1600" dirty="0" smtClean="0">
                <a:latin typeface="Bahnschrift SemiBold" panose="020B0502040204020203" pitchFamily="34" charset="0"/>
              </a:rPr>
              <a:t>		big0 = 2*(dx-dy);  </a:t>
            </a:r>
            <a:endParaRPr lang="en-US" sz="1600" dirty="0" smtClean="0">
              <a:solidFill>
                <a:schemeClr val="bg2"/>
              </a:solidFill>
              <a:latin typeface="Bahnschrift SemiBold" panose="020B0502040204020203" pitchFamily="34" charset="0"/>
            </a:endParaRPr>
          </a:p>
          <a:p>
            <a:pPr marL="158750" indent="0">
              <a:buNone/>
            </a:pPr>
            <a:r>
              <a:rPr lang="en-US" sz="1600" dirty="0">
                <a:latin typeface="Bahnschrift SemiBold" panose="020B0502040204020203" pitchFamily="34" charset="0"/>
              </a:rPr>
              <a:t>		small0 = 2*dx;           </a:t>
            </a:r>
          </a:p>
          <a:p>
            <a:pPr marL="158750" indent="0">
              <a:buNone/>
            </a:pPr>
            <a:r>
              <a:rPr lang="en-US" sz="1600" dirty="0">
                <a:latin typeface="Bahnschrift SemiBold" panose="020B0502040204020203" pitchFamily="34" charset="0"/>
              </a:rPr>
              <a:t>		test3 (C,B,big0,small0,p);   </a:t>
            </a:r>
            <a:r>
              <a:rPr lang="en-US" sz="1600" dirty="0" smtClean="0">
                <a:solidFill>
                  <a:schemeClr val="bg2"/>
                </a:solidFill>
                <a:latin typeface="Bahnschrift SemiBold" panose="020B0502040204020203" pitchFamily="34" charset="0"/>
              </a:rPr>
              <a:t>//chạy vòng lặp m &gt; 1</a:t>
            </a:r>
            <a:endParaRPr lang="en-US" sz="1600" dirty="0">
              <a:solidFill>
                <a:schemeClr val="bg2"/>
              </a:solidFill>
              <a:latin typeface="Bahnschrift SemiBold" panose="020B0502040204020203" pitchFamily="34" charset="0"/>
            </a:endParaRPr>
          </a:p>
          <a:p>
            <a:pPr marL="158750" indent="0">
              <a:buNone/>
            </a:pPr>
            <a:r>
              <a:rPr lang="en-US" sz="1600" dirty="0">
                <a:latin typeface="Bahnschrift SemiBold" panose="020B0502040204020203" pitchFamily="34" charset="0"/>
              </a:rPr>
              <a:t>    }</a:t>
            </a:r>
          </a:p>
          <a:p>
            <a:pPr marL="158750" indent="0">
              <a:buNone/>
            </a:pPr>
            <a:r>
              <a:rPr lang="en-US" sz="1600" dirty="0">
                <a:latin typeface="Bahnschrift SemiBold" panose="020B0502040204020203" pitchFamily="34" charset="0"/>
              </a:rPr>
              <a:t>	</a:t>
            </a:r>
          </a:p>
          <a:p>
            <a:pPr marL="158750" indent="0">
              <a:buNone/>
            </a:pPr>
            <a:r>
              <a:rPr lang="en-US" sz="1600" dirty="0">
                <a:latin typeface="Bahnschrift SemiBold" panose="020B0502040204020203" pitchFamily="34" charset="0"/>
              </a:rPr>
              <a:t>    if ( m &lt; -1)            </a:t>
            </a:r>
            <a:r>
              <a:rPr lang="en-US" sz="1600" dirty="0">
                <a:solidFill>
                  <a:schemeClr val="bg2"/>
                </a:solidFill>
                <a:latin typeface="Bahnschrift SemiBold" panose="020B0502040204020203" pitchFamily="34" charset="0"/>
              </a:rPr>
              <a:t> //  m &lt; -1</a:t>
            </a:r>
          </a:p>
          <a:p>
            <a:pPr marL="158750" indent="0">
              <a:buNone/>
            </a:pPr>
            <a:r>
              <a:rPr lang="en-US" sz="1600" dirty="0">
                <a:latin typeface="Bahnschrift SemiBold" panose="020B0502040204020203" pitchFamily="34" charset="0"/>
              </a:rPr>
              <a:t>   { </a:t>
            </a:r>
          </a:p>
          <a:p>
            <a:pPr marL="158750" indent="0">
              <a:buNone/>
            </a:pPr>
            <a:r>
              <a:rPr lang="en-US" sz="1600" dirty="0">
                <a:latin typeface="Bahnschrift SemiBold" panose="020B0502040204020203" pitchFamily="34" charset="0"/>
              </a:rPr>
              <a:t>		p =2*dx +dy; </a:t>
            </a:r>
            <a:endParaRPr lang="en-US" sz="1600" dirty="0" smtClean="0">
              <a:latin typeface="Bahnschrift SemiBold" panose="020B0502040204020203" pitchFamily="34" charset="0"/>
            </a:endParaRPr>
          </a:p>
          <a:p>
            <a:pPr marL="158750" indent="0">
              <a:buNone/>
            </a:pPr>
            <a:r>
              <a:rPr lang="en-US" sz="1600" dirty="0">
                <a:latin typeface="Bahnschrift SemiBold" panose="020B0502040204020203" pitchFamily="34" charset="0"/>
              </a:rPr>
              <a:t>		small0 = 2*dx + 2*dy;</a:t>
            </a:r>
          </a:p>
          <a:p>
            <a:pPr marL="158750" indent="0">
              <a:buNone/>
            </a:pPr>
            <a:r>
              <a:rPr lang="en-US" sz="1600" dirty="0">
                <a:latin typeface="Bahnschrift SemiBold" panose="020B0502040204020203" pitchFamily="34" charset="0"/>
              </a:rPr>
              <a:t>		big0 = 2*dx;</a:t>
            </a:r>
          </a:p>
          <a:p>
            <a:pPr marL="158750" indent="0">
              <a:buNone/>
            </a:pPr>
            <a:r>
              <a:rPr lang="en-US" sz="1600" dirty="0">
                <a:latin typeface="Bahnschrift SemiBold" panose="020B0502040204020203" pitchFamily="34" charset="0"/>
              </a:rPr>
              <a:t>		test4 (C,B,big0,small0,p);</a:t>
            </a:r>
          </a:p>
          <a:p>
            <a:pPr marL="158750" indent="0">
              <a:buNone/>
            </a:pPr>
            <a:r>
              <a:rPr lang="en-US" sz="1600" dirty="0">
                <a:latin typeface="Bahnschrift SemiBold" panose="020B0502040204020203" pitchFamily="34" charset="0"/>
              </a:rPr>
              <a:t>    }		</a:t>
            </a:r>
          </a:p>
          <a:p>
            <a:pPr marL="158750" indent="0">
              <a:buNone/>
            </a:pPr>
            <a:r>
              <a:rPr lang="en-US" sz="1600" dirty="0">
                <a:latin typeface="Bahnschrift SemiBold" panose="020B0502040204020203" pitchFamily="34" charset="0"/>
              </a:rPr>
              <a:t>}</a:t>
            </a:r>
            <a:endParaRPr sz="1600" b="1" i="1" dirty="0">
              <a:solidFill>
                <a:schemeClr val="lt2"/>
              </a:solidFill>
              <a:latin typeface="Bahnschrift SemiBold" panose="020B0502040204020203" pitchFamily="34" charset="0"/>
            </a:endParaRPr>
          </a:p>
        </p:txBody>
      </p:sp>
    </p:spTree>
    <p:extLst>
      <p:ext uri="{BB962C8B-B14F-4D97-AF65-F5344CB8AC3E}">
        <p14:creationId xmlns:p14="http://schemas.microsoft.com/office/powerpoint/2010/main" val="380862446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1.3 Code thuật toán: </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dirty="0">
                <a:solidFill>
                  <a:schemeClr val="bg2">
                    <a:lumMod val="60000"/>
                    <a:lumOff val="40000"/>
                  </a:schemeClr>
                </a:solidFill>
                <a:latin typeface="Bahnschrift SemiBold" panose="020B0502040204020203" pitchFamily="34" charset="0"/>
              </a:rPr>
              <a:t>  </a:t>
            </a:r>
            <a:r>
              <a:rPr lang="en-US" b="1" i="1" dirty="0">
                <a:solidFill>
                  <a:schemeClr val="bg2">
                    <a:lumMod val="60000"/>
                    <a:lumOff val="40000"/>
                  </a:schemeClr>
                </a:solidFill>
                <a:latin typeface="Bahnschrift SemiBold" panose="020B0502040204020203" pitchFamily="34" charset="0"/>
              </a:rPr>
              <a:t>- Xây dựng hàm main</a:t>
            </a:r>
            <a:endParaRPr lang="en-US" dirty="0">
              <a:solidFill>
                <a:schemeClr val="bg2">
                  <a:lumMod val="60000"/>
                  <a:lumOff val="40000"/>
                </a:schemeClr>
              </a:solidFill>
              <a:latin typeface="Bahnschrift SemiBold" panose="020B0502040204020203" pitchFamily="34" charset="0"/>
            </a:endParaRPr>
          </a:p>
          <a:p>
            <a:pPr marL="158750" indent="0">
              <a:buNone/>
            </a:pPr>
            <a:r>
              <a:rPr lang="en-US" dirty="0">
                <a:latin typeface="Bahnschrift SemiBold" panose="020B0502040204020203" pitchFamily="34" charset="0"/>
              </a:rPr>
              <a:t>int main ()</a:t>
            </a:r>
          </a:p>
          <a:p>
            <a:pPr marL="158750" indent="0">
              <a:buNone/>
            </a:pPr>
            <a:r>
              <a:rPr lang="en-US" dirty="0">
                <a:latin typeface="Bahnschrift SemiBold" panose="020B0502040204020203" pitchFamily="34" charset="0"/>
              </a:rPr>
              <a:t>{</a:t>
            </a:r>
          </a:p>
          <a:p>
            <a:pPr marL="158750" indent="0">
              <a:buNone/>
            </a:pPr>
            <a:r>
              <a:rPr lang="en-US" dirty="0">
                <a:latin typeface="Bahnschrift SemiBold" panose="020B0502040204020203" pitchFamily="34" charset="0"/>
              </a:rPr>
              <a:t>	int gd,gm=VGA; gd=DETECT; </a:t>
            </a:r>
            <a:r>
              <a:rPr lang="en-US" dirty="0">
                <a:solidFill>
                  <a:schemeClr val="bg2"/>
                </a:solidFill>
                <a:latin typeface="Bahnschrift SemiBold" panose="020B0502040204020203" pitchFamily="34" charset="0"/>
              </a:rPr>
              <a:t>//khởi tạo hàm đồ họa</a:t>
            </a:r>
          </a:p>
          <a:p>
            <a:pPr marL="158750" indent="0">
              <a:buNone/>
            </a:pPr>
            <a:r>
              <a:rPr lang="en-US" dirty="0">
                <a:latin typeface="Bahnschrift SemiBold" panose="020B0502040204020203" pitchFamily="34" charset="0"/>
              </a:rPr>
              <a:t>    </a:t>
            </a:r>
            <a:r>
              <a:rPr lang="en-US" dirty="0" smtClean="0">
                <a:latin typeface="Bahnschrift SemiBold" panose="020B0502040204020203" pitchFamily="34" charset="0"/>
              </a:rPr>
              <a:t>             initgraph</a:t>
            </a:r>
            <a:r>
              <a:rPr lang="en-US" dirty="0">
                <a:latin typeface="Bahnschrift SemiBold" panose="020B0502040204020203" pitchFamily="34" charset="0"/>
              </a:rPr>
              <a:t>(&amp;gd,&amp;gm,NULL);  </a:t>
            </a:r>
            <a:r>
              <a:rPr lang="en-US" dirty="0">
                <a:solidFill>
                  <a:schemeClr val="bg2"/>
                </a:solidFill>
                <a:latin typeface="Bahnschrift SemiBold" panose="020B0502040204020203" pitchFamily="34" charset="0"/>
              </a:rPr>
              <a:t>//thiết lập cấu hình</a:t>
            </a:r>
          </a:p>
          <a:p>
            <a:pPr marL="158750" indent="0">
              <a:buNone/>
            </a:pPr>
            <a:r>
              <a:rPr lang="en-US" dirty="0">
                <a:latin typeface="Bahnschrift SemiBold" panose="020B0502040204020203" pitchFamily="34" charset="0"/>
              </a:rPr>
              <a:t>    </a:t>
            </a:r>
            <a:r>
              <a:rPr lang="en-US" dirty="0" smtClean="0">
                <a:latin typeface="Bahnschrift SemiBold" panose="020B0502040204020203" pitchFamily="34" charset="0"/>
              </a:rPr>
              <a:t>             setbkcolor(WHITE</a:t>
            </a:r>
            <a:r>
              <a:rPr lang="en-US" dirty="0">
                <a:latin typeface="Bahnschrift SemiBold" panose="020B0502040204020203" pitchFamily="34" charset="0"/>
              </a:rPr>
              <a:t>);</a:t>
            </a:r>
          </a:p>
          <a:p>
            <a:pPr marL="158750" indent="0">
              <a:buNone/>
            </a:pPr>
            <a:r>
              <a:rPr lang="en-US" dirty="0">
                <a:latin typeface="Bahnschrift SemiBold" panose="020B0502040204020203" pitchFamily="34" charset="0"/>
              </a:rPr>
              <a:t> </a:t>
            </a:r>
          </a:p>
          <a:p>
            <a:pPr marL="158750" indent="0">
              <a:buNone/>
            </a:pPr>
            <a:r>
              <a:rPr lang="en-US" dirty="0">
                <a:solidFill>
                  <a:schemeClr val="bg2"/>
                </a:solidFill>
                <a:latin typeface="Bahnschrift SemiBold" panose="020B0502040204020203" pitchFamily="34" charset="0"/>
              </a:rPr>
              <a:t>   </a:t>
            </a:r>
            <a:r>
              <a:rPr lang="en-US" dirty="0" smtClean="0">
                <a:solidFill>
                  <a:schemeClr val="bg2"/>
                </a:solidFill>
                <a:latin typeface="Bahnschrift SemiBold" panose="020B0502040204020203" pitchFamily="34" charset="0"/>
              </a:rPr>
              <a:t>               </a:t>
            </a:r>
            <a:r>
              <a:rPr lang="en-US" dirty="0">
                <a:solidFill>
                  <a:schemeClr val="bg2"/>
                </a:solidFill>
                <a:latin typeface="Bahnschrift SemiBold" panose="020B0502040204020203" pitchFamily="34" charset="0"/>
              </a:rPr>
              <a:t>//khai báo a,b</a:t>
            </a:r>
          </a:p>
          <a:p>
            <a:pPr marL="158750" indent="0">
              <a:buNone/>
            </a:pPr>
            <a:r>
              <a:rPr lang="en-US" dirty="0">
                <a:latin typeface="Bahnschrift SemiBold" panose="020B0502040204020203" pitchFamily="34" charset="0"/>
              </a:rPr>
              <a:t>	diem A,B;</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a:t>
            </a:r>
            <a:r>
              <a:rPr lang="en-US" dirty="0" smtClean="0">
                <a:solidFill>
                  <a:schemeClr val="bg2"/>
                </a:solidFill>
                <a:latin typeface="Bahnschrift SemiBold" panose="020B0502040204020203" pitchFamily="34" charset="0"/>
              </a:rPr>
              <a:t>//nhập điểm A va B</a:t>
            </a:r>
          </a:p>
          <a:p>
            <a:pPr marL="158750" indent="0">
              <a:buNone/>
            </a:pPr>
            <a:r>
              <a:rPr lang="en-US" dirty="0" smtClean="0">
                <a:latin typeface="Bahnschrift SemiBold" panose="020B0502040204020203" pitchFamily="34" charset="0"/>
              </a:rPr>
              <a:t>	cout&lt;&lt;"nhap A: "&lt;&lt;endl&lt;&lt;"x= ";</a:t>
            </a:r>
          </a:p>
          <a:p>
            <a:pPr marL="158750" indent="0">
              <a:buNone/>
            </a:pPr>
            <a:r>
              <a:rPr lang="en-US" dirty="0" smtClean="0">
                <a:latin typeface="Bahnschrift SemiBold" panose="020B0502040204020203" pitchFamily="34" charset="0"/>
              </a:rPr>
              <a:t>	cin&gt;&gt;A.x;</a:t>
            </a:r>
          </a:p>
          <a:p>
            <a:pPr marL="158750" indent="0">
              <a:buNone/>
            </a:pPr>
            <a:r>
              <a:rPr lang="en-US" dirty="0" smtClean="0">
                <a:latin typeface="Bahnschrift SemiBold" panose="020B0502040204020203" pitchFamily="34" charset="0"/>
              </a:rPr>
              <a:t>	cout&lt;&lt;endl&lt;&lt;"y= ";</a:t>
            </a:r>
          </a:p>
          <a:p>
            <a:pPr marL="158750" indent="0">
              <a:buNone/>
            </a:pPr>
            <a:r>
              <a:rPr lang="en-US" dirty="0" smtClean="0">
                <a:latin typeface="Bahnschrift SemiBold" panose="020B0502040204020203" pitchFamily="34" charset="0"/>
              </a:rPr>
              <a:t>	cin&gt;&gt;A.y;</a:t>
            </a:r>
          </a:p>
          <a:p>
            <a:pPr marL="158750" indent="0">
              <a:buNone/>
            </a:pPr>
            <a:r>
              <a:rPr lang="en-US" dirty="0" smtClean="0">
                <a:latin typeface="Bahnschrift SemiBold" panose="020B0502040204020203" pitchFamily="34" charset="0"/>
              </a:rPr>
              <a:t>	cout&lt;&lt;endl&lt;&lt;"nhap B: "&lt;&lt;endl&lt;&lt;"x= ";</a:t>
            </a:r>
          </a:p>
          <a:p>
            <a:pPr marL="158750" indent="0">
              <a:buNone/>
            </a:pPr>
            <a:r>
              <a:rPr lang="en-US" dirty="0" smtClean="0">
                <a:latin typeface="Bahnschrift SemiBold" panose="020B0502040204020203" pitchFamily="34" charset="0"/>
              </a:rPr>
              <a:t>	cin&gt;&gt;B.x;</a:t>
            </a:r>
          </a:p>
          <a:p>
            <a:pPr marL="158750" indent="0">
              <a:buNone/>
            </a:pPr>
            <a:r>
              <a:rPr lang="en-US" dirty="0" smtClean="0">
                <a:latin typeface="Bahnschrift SemiBold" panose="020B0502040204020203" pitchFamily="34" charset="0"/>
              </a:rPr>
              <a:t>	cout&lt;&lt;endl&lt;&lt;"y= ";</a:t>
            </a:r>
          </a:p>
          <a:p>
            <a:pPr marL="158750" indent="0">
              <a:buNone/>
            </a:pPr>
            <a:r>
              <a:rPr lang="en-US" dirty="0" smtClean="0">
                <a:latin typeface="Bahnschrift SemiBold" panose="020B0502040204020203" pitchFamily="34" charset="0"/>
              </a:rPr>
              <a:t>	cin&gt;&gt;B.y;</a:t>
            </a:r>
          </a:p>
          <a:p>
            <a:pPr marL="158750" indent="0">
              <a:buNone/>
            </a:pPr>
            <a:r>
              <a:rPr lang="en-US" dirty="0" smtClean="0">
                <a:latin typeface="Bahnschrift SemiBold" panose="020B0502040204020203" pitchFamily="34" charset="0"/>
              </a:rPr>
              <a:t> </a:t>
            </a:r>
          </a:p>
          <a:p>
            <a:pPr marL="158750" indent="0">
              <a:buNone/>
            </a:pPr>
            <a:r>
              <a:rPr lang="en-US" dirty="0" smtClean="0">
                <a:latin typeface="Bahnschrift SemiBold" panose="020B0502040204020203" pitchFamily="34" charset="0"/>
              </a:rPr>
              <a:t>	</a:t>
            </a:r>
            <a:endParaRPr sz="900" b="1" i="1" dirty="0">
              <a:solidFill>
                <a:schemeClr val="lt2"/>
              </a:solidFill>
              <a:latin typeface="Bahnschrift SemiBold" panose="020B0502040204020203" pitchFamily="34" charset="0"/>
            </a:endParaRPr>
          </a:p>
        </p:txBody>
      </p:sp>
    </p:spTree>
    <p:extLst>
      <p:ext uri="{BB962C8B-B14F-4D97-AF65-F5344CB8AC3E}">
        <p14:creationId xmlns:p14="http://schemas.microsoft.com/office/powerpoint/2010/main" val="44191114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solidFill>
            <a:schemeClr val="accent1">
              <a:alpha val="45090"/>
            </a:schemeClr>
          </a:solidFill>
        </p:spPr>
        <p:txBody>
          <a:bodyPr/>
          <a:lstStyle/>
          <a:p>
            <a:pPr marL="158750" indent="0">
              <a:buNone/>
            </a:pPr>
            <a:r>
              <a:rPr lang="en-US" dirty="0">
                <a:solidFill>
                  <a:schemeClr val="bg2"/>
                </a:solidFill>
                <a:latin typeface="Bahnschrift SemiBold" panose="020B0502040204020203" pitchFamily="34" charset="0"/>
              </a:rPr>
              <a:t>//chạy hàm bresenham</a:t>
            </a:r>
          </a:p>
          <a:p>
            <a:pPr marL="158750" indent="0">
              <a:buNone/>
            </a:pPr>
            <a:r>
              <a:rPr lang="en-US" dirty="0">
                <a:latin typeface="Bahnschrift SemiBold" panose="020B0502040204020203" pitchFamily="34" charset="0"/>
              </a:rPr>
              <a:t>	bresenham(A,B</a:t>
            </a:r>
            <a:r>
              <a:rPr lang="en-US" dirty="0" smtClean="0">
                <a:latin typeface="Bahnschrift SemiBold" panose="020B0502040204020203" pitchFamily="34" charset="0"/>
              </a:rPr>
              <a:t>);</a:t>
            </a:r>
            <a:endParaRPr lang="en-US" dirty="0">
              <a:latin typeface="Bahnschrift SemiBold" panose="020B0502040204020203" pitchFamily="34" charset="0"/>
            </a:endParaRPr>
          </a:p>
          <a:p>
            <a:pPr marL="158750" indent="0">
              <a:buNone/>
            </a:pPr>
            <a:r>
              <a:rPr lang="en-US" dirty="0">
                <a:latin typeface="Bahnschrift SemiBold" panose="020B0502040204020203" pitchFamily="34" charset="0"/>
              </a:rPr>
              <a:t>	</a:t>
            </a:r>
            <a:endParaRPr lang="en-US" dirty="0" smtClean="0">
              <a:latin typeface="Bahnschrift SemiBold" panose="020B0502040204020203" pitchFamily="34" charset="0"/>
            </a:endParaRPr>
          </a:p>
          <a:p>
            <a:pPr marL="158750" indent="0">
              <a:buNone/>
            </a:pPr>
            <a:r>
              <a:rPr lang="en-US" dirty="0">
                <a:latin typeface="Bahnschrift SemiBold" panose="020B0502040204020203" pitchFamily="34" charset="0"/>
              </a:rPr>
              <a:t> </a:t>
            </a:r>
            <a:r>
              <a:rPr lang="en-US" dirty="0" smtClean="0">
                <a:latin typeface="Bahnschrift SemiBold" panose="020B0502040204020203" pitchFamily="34" charset="0"/>
              </a:rPr>
              <a:t>                Sleep(3000</a:t>
            </a:r>
            <a:r>
              <a:rPr lang="en-US" dirty="0">
                <a:latin typeface="Bahnschrift SemiBold" panose="020B0502040204020203" pitchFamily="34" charset="0"/>
              </a:rPr>
              <a:t>); </a:t>
            </a:r>
            <a:endParaRPr lang="en-US" dirty="0" smtClean="0">
              <a:latin typeface="Bahnschrift SemiBold" panose="020B0502040204020203" pitchFamily="34" charset="0"/>
            </a:endParaRPr>
          </a:p>
          <a:p>
            <a:pPr marL="158750" indent="0">
              <a:buNone/>
            </a:pPr>
            <a:r>
              <a:rPr lang="en-US" dirty="0">
                <a:latin typeface="Bahnschrift SemiBold" panose="020B0502040204020203" pitchFamily="34" charset="0"/>
              </a:rPr>
              <a:t>	return 0;</a:t>
            </a:r>
          </a:p>
          <a:p>
            <a:pPr marL="158750" indent="0">
              <a:buNone/>
            </a:pPr>
            <a:r>
              <a:rPr lang="en-US" dirty="0">
                <a:latin typeface="Bahnschrift SemiBold" panose="020B0502040204020203" pitchFamily="34" charset="0"/>
              </a:rPr>
              <a:t>}</a:t>
            </a:r>
          </a:p>
          <a:p>
            <a:endParaRPr lang="en-US" dirty="0"/>
          </a:p>
        </p:txBody>
      </p:sp>
    </p:spTree>
    <p:extLst>
      <p:ext uri="{BB962C8B-B14F-4D97-AF65-F5344CB8AC3E}">
        <p14:creationId xmlns:p14="http://schemas.microsoft.com/office/powerpoint/2010/main" val="192017343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1.3 Code thuật toán: </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sz="1400" b="1" dirty="0" smtClean="0">
                <a:solidFill>
                  <a:schemeClr val="bg2">
                    <a:lumMod val="60000"/>
                    <a:lumOff val="40000"/>
                  </a:schemeClr>
                </a:solidFill>
                <a:latin typeface="Bahnschrift SemiBold" panose="020B0502040204020203" pitchFamily="34" charset="0"/>
              </a:rPr>
              <a:t>Kết quả chạy chương trình: </a:t>
            </a:r>
            <a:r>
              <a:rPr lang="en-US" sz="1500" b="1" i="1" dirty="0" smtClean="0">
                <a:latin typeface="Bahnschrift SemiBold" panose="020B0502040204020203" pitchFamily="34" charset="0"/>
              </a:rPr>
              <a:t>Cho </a:t>
            </a:r>
            <a:r>
              <a:rPr lang="en-US" sz="1500" b="1" i="1" dirty="0">
                <a:latin typeface="Bahnschrift SemiBold" panose="020B0502040204020203" pitchFamily="34" charset="0"/>
              </a:rPr>
              <a:t>2 điểm A (10,10) và B(150, 200</a:t>
            </a:r>
            <a:r>
              <a:rPr lang="en-US" sz="1500" b="1" i="1" dirty="0" smtClean="0">
                <a:latin typeface="Bahnschrift SemiBold" panose="020B0502040204020203" pitchFamily="34" charset="0"/>
              </a:rPr>
              <a:t>)</a:t>
            </a:r>
          </a:p>
          <a:p>
            <a:pPr marL="158750" indent="0">
              <a:buNone/>
            </a:pPr>
            <a:endParaRPr lang="en-US" sz="1000" dirty="0">
              <a:solidFill>
                <a:schemeClr val="bg2">
                  <a:lumMod val="60000"/>
                  <a:lumOff val="40000"/>
                </a:schemeClr>
              </a:solidFill>
              <a:latin typeface="Bahnschrift SemiBold" panose="020B0502040204020203" pitchFamily="34" charset="0"/>
            </a:endParaRPr>
          </a:p>
        </p:txBody>
      </p:sp>
    </p:spTree>
    <p:extLst>
      <p:ext uri="{BB962C8B-B14F-4D97-AF65-F5344CB8AC3E}">
        <p14:creationId xmlns:p14="http://schemas.microsoft.com/office/powerpoint/2010/main" val="222703952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endParaRPr lang="en-US"/>
          </a:p>
        </p:txBody>
      </p:sp>
      <p:sp>
        <p:nvSpPr>
          <p:cNvPr id="3" name="Title 2"/>
          <p:cNvSpPr>
            <a:spLocks noGrp="1"/>
          </p:cNvSpPr>
          <p:nvPr>
            <p:ph type="title"/>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887" y="-40999"/>
            <a:ext cx="9216887" cy="5184499"/>
          </a:xfrm>
          <a:prstGeom prst="rect">
            <a:avLst/>
          </a:prstGeom>
        </p:spPr>
      </p:pic>
    </p:spTree>
    <p:extLst>
      <p:ext uri="{BB962C8B-B14F-4D97-AF65-F5344CB8AC3E}">
        <p14:creationId xmlns:p14="http://schemas.microsoft.com/office/powerpoint/2010/main" val="35556688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678536" y="2123880"/>
            <a:ext cx="7704000" cy="572700"/>
          </a:xfrm>
          <a:prstGeom prst="rect">
            <a:avLst/>
          </a:prstGeom>
        </p:spPr>
        <p:txBody>
          <a:bodyPr spcFirstLastPara="1" wrap="square" lIns="91425" tIns="91425" rIns="91425" bIns="91425" anchor="t" anchorCtr="0">
            <a:noAutofit/>
          </a:bodyPr>
          <a:lstStyle/>
          <a:p>
            <a:r>
              <a:rPr lang="en-GB">
                <a:solidFill>
                  <a:schemeClr val="tx2"/>
                </a:solidFill>
                <a:latin typeface="OCR A Extended" panose="02010509020102010303" pitchFamily="50" charset="0"/>
              </a:rPr>
              <a:t>CHƯƠNG 1: THU</a:t>
            </a:r>
            <a:r>
              <a:rPr lang="en-US">
                <a:solidFill>
                  <a:schemeClr val="tx2"/>
                </a:solidFill>
                <a:latin typeface="OCR A Extended" panose="02010509020102010303" pitchFamily="50" charset="0"/>
              </a:rPr>
              <a:t>ẬT TOÁN </a:t>
            </a:r>
            <a:r>
              <a:rPr lang="en-US" smtClean="0">
                <a:solidFill>
                  <a:schemeClr val="tx2"/>
                </a:solidFill>
                <a:latin typeface="OCR A Extended" panose="02010509020102010303" pitchFamily="50" charset="0"/>
              </a:rPr>
              <a:t>BRESENHAM</a:t>
            </a:r>
            <a:endParaRPr lang="en-US">
              <a:solidFill>
                <a:schemeClr val="tx2"/>
              </a:solidFill>
              <a:latin typeface="OCR A Extended" panose="02010509020102010303" pitchFamily="50"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678536" y="2123880"/>
            <a:ext cx="7704000" cy="572700"/>
          </a:xfrm>
          <a:prstGeom prst="rect">
            <a:avLst/>
          </a:prstGeom>
        </p:spPr>
        <p:txBody>
          <a:bodyPr spcFirstLastPara="1" wrap="square" lIns="91425" tIns="91425" rIns="91425" bIns="91425" anchor="t" anchorCtr="0">
            <a:noAutofit/>
          </a:bodyPr>
          <a:lstStyle/>
          <a:p>
            <a:r>
              <a:rPr lang="en-US">
                <a:latin typeface="OCR A Extended" panose="02010509020102010303" pitchFamily="50" charset="0"/>
              </a:rPr>
              <a:t>CHƯƠNG 2: THUẬT TOÁN DDA</a:t>
            </a:r>
          </a:p>
        </p:txBody>
      </p:sp>
    </p:spTree>
    <p:extLst>
      <p:ext uri="{BB962C8B-B14F-4D97-AF65-F5344CB8AC3E}">
        <p14:creationId xmlns:p14="http://schemas.microsoft.com/office/powerpoint/2010/main" val="162251140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2.1 Xây dựng thuật </a:t>
            </a:r>
            <a:r>
              <a:rPr lang="en-US" smtClean="0"/>
              <a:t>toán</a:t>
            </a:r>
            <a:endParaRPr lang="en-US"/>
          </a:p>
        </p:txBody>
      </p:sp>
      <p:sp>
        <p:nvSpPr>
          <p:cNvPr id="110" name="Google Shape;110;p25"/>
          <p:cNvSpPr txBox="1">
            <a:spLocks noGrp="1"/>
          </p:cNvSpPr>
          <p:nvPr>
            <p:ph type="body" idx="1"/>
          </p:nvPr>
        </p:nvSpPr>
        <p:spPr>
          <a:xfrm>
            <a:off x="720000" y="962890"/>
            <a:ext cx="7704000" cy="4045527"/>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endParaRPr lang="en-US" sz="2000" b="1" smtClean="0">
              <a:solidFill>
                <a:schemeClr val="accent2">
                  <a:lumMod val="60000"/>
                  <a:lumOff val="40000"/>
                </a:schemeClr>
              </a:solidFill>
              <a:latin typeface="Bahnschrift SemiBold" panose="020B0502040204020203" pitchFamily="34" charset="0"/>
            </a:endParaRPr>
          </a:p>
          <a:p>
            <a:pPr marL="158750" indent="0">
              <a:buNone/>
            </a:pPr>
            <a:r>
              <a:rPr lang="en-US" sz="2000" smtClean="0">
                <a:latin typeface="Bahnschrift SemiBold" panose="020B0502040204020203" pitchFamily="34" charset="0"/>
              </a:rPr>
              <a:t>- Chúng </a:t>
            </a:r>
            <a:r>
              <a:rPr lang="en-US" sz="2000">
                <a:latin typeface="Bahnschrift SemiBold" panose="020B0502040204020203" pitchFamily="34" charset="0"/>
              </a:rPr>
              <a:t>ta cần hai điểm cuối, P và Q, để vẽ một đường thẳng trên màn hình raster . </a:t>
            </a:r>
          </a:p>
          <a:p>
            <a:pPr marL="158750" indent="0">
              <a:buNone/>
            </a:pPr>
            <a:r>
              <a:rPr lang="en-US" sz="2000">
                <a:latin typeface="Bahnschrift SemiBold" panose="020B0502040204020203" pitchFamily="34" charset="0"/>
              </a:rPr>
              <a:t>đang bắt đầu từ tọa độ P và tìm các pixel tiếp theo cho đến khi chúng tôi đến điểm cuối Q</a:t>
            </a:r>
            <a:r>
              <a:rPr lang="en-US" sz="2000" smtClean="0">
                <a:latin typeface="Bahnschrift SemiBold" panose="020B0502040204020203" pitchFamily="34" charset="0"/>
              </a:rPr>
              <a:t>.</a:t>
            </a:r>
          </a:p>
          <a:p>
            <a:pPr marL="158750" indent="0">
              <a:buNone/>
            </a:pPr>
            <a:endParaRPr lang="en-US" sz="2000">
              <a:latin typeface="Bahnschrift SemiBold" panose="020B0502040204020203" pitchFamily="34" charset="0"/>
            </a:endParaRPr>
          </a:p>
          <a:p>
            <a:pPr marL="158750" indent="0">
              <a:buNone/>
            </a:pPr>
            <a:endParaRPr lang="en-US" sz="2000">
              <a:latin typeface="Bahnschrift SemiBold" panose="020B0502040204020203" pitchFamily="34" charset="0"/>
            </a:endParaRPr>
          </a:p>
          <a:p>
            <a:pPr marL="158750" indent="0">
              <a:buNone/>
            </a:pPr>
            <a:r>
              <a:rPr lang="en-US" sz="2000">
                <a:latin typeface="Bahnschrift SemiBold" panose="020B0502040204020203" pitchFamily="34" charset="0"/>
              </a:rPr>
              <a:t>- Có ba tình huống đặc biệt khi chúng ta vẽ đường.</a:t>
            </a:r>
          </a:p>
          <a:p>
            <a:pPr marL="158750" indent="0">
              <a:buNone/>
            </a:pPr>
            <a:endParaRPr lang="en-US" sz="1200" b="1" i="1">
              <a:latin typeface="Bahnschrift SemiBold" panose="020B0502040204020203" pitchFamily="34" charset="0"/>
            </a:endParaRPr>
          </a:p>
          <a:p>
            <a:pPr marL="158750" indent="0">
              <a:buNone/>
            </a:pPr>
            <a:endParaRPr lang="en-US" sz="1200" b="1" i="1" smtClean="0">
              <a:latin typeface="Bahnschrift SemiBold" panose="020B0502040204020203" pitchFamily="34" charset="0"/>
            </a:endParaRPr>
          </a:p>
          <a:p>
            <a:pPr marL="158750" indent="0">
              <a:buNone/>
            </a:pPr>
            <a:endParaRPr lang="en-US" sz="900">
              <a:latin typeface="Bahnschrift SemiBold" panose="020B0502040204020203" pitchFamily="34" charset="0"/>
            </a:endParaRPr>
          </a:p>
          <a:p>
            <a:pPr marL="0" lvl="0" indent="0" algn="l" rtl="0">
              <a:spcBef>
                <a:spcPts val="0"/>
              </a:spcBef>
              <a:spcAft>
                <a:spcPts val="0"/>
              </a:spcAft>
              <a:buNone/>
            </a:pPr>
            <a:endParaRPr>
              <a:solidFill>
                <a:schemeClr val="lt2"/>
              </a:solidFill>
              <a:latin typeface="Bahnschrift SemiBold" panose="020B0502040204020203" pitchFamily="34" charset="0"/>
            </a:endParaRPr>
          </a:p>
          <a:p>
            <a:pPr marL="0" lvl="0" indent="0" algn="l" rtl="0">
              <a:spcBef>
                <a:spcPts val="1600"/>
              </a:spcBef>
              <a:spcAft>
                <a:spcPts val="1600"/>
              </a:spcAft>
              <a:buNone/>
            </a:pPr>
            <a:endParaRPr>
              <a:solidFill>
                <a:schemeClr val="lt2"/>
              </a:solidFill>
              <a:latin typeface="Bahnschrift SemiBold" panose="020B0502040204020203" pitchFamily="34" charset="0"/>
            </a:endParaRPr>
          </a:p>
        </p:txBody>
      </p:sp>
    </p:spTree>
    <p:extLst>
      <p:ext uri="{BB962C8B-B14F-4D97-AF65-F5344CB8AC3E}">
        <p14:creationId xmlns:p14="http://schemas.microsoft.com/office/powerpoint/2010/main" val="376958497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2.1 Xây dựng thuật </a:t>
            </a:r>
            <a:r>
              <a:rPr lang="en-US" smtClean="0"/>
              <a:t>toán</a:t>
            </a:r>
            <a:endParaRPr lang="en-US"/>
          </a:p>
        </p:txBody>
      </p:sp>
      <p:sp>
        <p:nvSpPr>
          <p:cNvPr id="110" name="Google Shape;110;p25"/>
          <p:cNvSpPr txBox="1">
            <a:spLocks noGrp="1"/>
          </p:cNvSpPr>
          <p:nvPr>
            <p:ph type="body" idx="1"/>
          </p:nvPr>
        </p:nvSpPr>
        <p:spPr>
          <a:xfrm>
            <a:off x="720000" y="962890"/>
            <a:ext cx="7704000" cy="4045527"/>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endParaRPr lang="en-US" sz="1600" b="1" dirty="0" smtClean="0">
              <a:solidFill>
                <a:schemeClr val="accent2">
                  <a:lumMod val="60000"/>
                  <a:lumOff val="40000"/>
                </a:schemeClr>
              </a:solidFill>
              <a:latin typeface="Bahnschrift SemiBold" panose="020B0502040204020203" pitchFamily="34" charset="0"/>
            </a:endParaRPr>
          </a:p>
          <a:p>
            <a:pPr marL="158750" indent="0">
              <a:buNone/>
            </a:pPr>
            <a:r>
              <a:rPr lang="en-US" sz="1600" dirty="0">
                <a:solidFill>
                  <a:schemeClr val="bg2">
                    <a:lumMod val="60000"/>
                    <a:lumOff val="40000"/>
                  </a:schemeClr>
                </a:solidFill>
                <a:latin typeface="Bahnschrift SemiBold" panose="020B0502040204020203" pitchFamily="34" charset="0"/>
              </a:rPr>
              <a:t>+ </a:t>
            </a:r>
            <a:r>
              <a:rPr lang="en-US" sz="1600" u="sng" dirty="0">
                <a:solidFill>
                  <a:schemeClr val="bg2">
                    <a:lumMod val="60000"/>
                    <a:lumOff val="40000"/>
                  </a:schemeClr>
                </a:solidFill>
                <a:latin typeface="Bahnschrift SemiBold" panose="020B0502040204020203" pitchFamily="34" charset="0"/>
              </a:rPr>
              <a:t>Trường hợp 1</a:t>
            </a:r>
            <a:r>
              <a:rPr lang="en-US" sz="1600" dirty="0">
                <a:solidFill>
                  <a:schemeClr val="bg2">
                    <a:lumMod val="60000"/>
                    <a:lumOff val="40000"/>
                  </a:schemeClr>
                </a:solidFill>
                <a:latin typeface="Bahnschrift SemiBold" panose="020B0502040204020203" pitchFamily="34" charset="0"/>
              </a:rPr>
              <a:t>: </a:t>
            </a:r>
            <a:r>
              <a:rPr lang="en-US" sz="1600" dirty="0">
                <a:latin typeface="Bahnschrift SemiBold" panose="020B0502040204020203" pitchFamily="34" charset="0"/>
              </a:rPr>
              <a:t>Vẽ một đường nằm ngang: tọa độ yA = yB</a:t>
            </a:r>
          </a:p>
          <a:p>
            <a:pPr marL="158750" indent="0">
              <a:buNone/>
            </a:pPr>
            <a:r>
              <a:rPr lang="en-US" sz="1600" dirty="0">
                <a:latin typeface="Bahnschrift SemiBold" panose="020B0502040204020203" pitchFamily="34" charset="0"/>
              </a:rPr>
              <a:t>Đường nằm ngang có cùng giá trị tọa độ Y. Trong trường hợp này, chúng ta chỉ cần xem xét các thay đổi giá trị tọa độ X. Đầu tiên, chúng tôi vẽ pixel P và chỉ tăng giá trị tọa độ X lên 1 để có pixel tiếp theo.</a:t>
            </a:r>
          </a:p>
          <a:p>
            <a:pPr marL="158750" indent="0">
              <a:buNone/>
            </a:pPr>
            <a:r>
              <a:rPr lang="en-US" sz="1600" dirty="0">
                <a:latin typeface="Bahnschrift SemiBold" panose="020B0502040204020203" pitchFamily="34" charset="0"/>
              </a:rPr>
              <a:t> </a:t>
            </a:r>
          </a:p>
          <a:p>
            <a:pPr marL="158750" indent="0">
              <a:buNone/>
            </a:pPr>
            <a:r>
              <a:rPr lang="en-US" sz="1600" dirty="0">
                <a:solidFill>
                  <a:schemeClr val="bg2">
                    <a:lumMod val="60000"/>
                    <a:lumOff val="40000"/>
                  </a:schemeClr>
                </a:solidFill>
                <a:latin typeface="Bahnschrift SemiBold" panose="020B0502040204020203" pitchFamily="34" charset="0"/>
              </a:rPr>
              <a:t>+</a:t>
            </a:r>
            <a:r>
              <a:rPr lang="en-US" sz="1600" u="sng" dirty="0">
                <a:solidFill>
                  <a:schemeClr val="bg2">
                    <a:lumMod val="60000"/>
                    <a:lumOff val="40000"/>
                  </a:schemeClr>
                </a:solidFill>
                <a:latin typeface="Bahnschrift SemiBold" panose="020B0502040204020203" pitchFamily="34" charset="0"/>
              </a:rPr>
              <a:t>Trường hợp 2</a:t>
            </a:r>
            <a:r>
              <a:rPr lang="en-US" sz="1600" dirty="0">
                <a:solidFill>
                  <a:schemeClr val="bg2">
                    <a:lumMod val="60000"/>
                    <a:lumOff val="40000"/>
                  </a:schemeClr>
                </a:solidFill>
                <a:latin typeface="Bahnschrift SemiBold" panose="020B0502040204020203" pitchFamily="34" charset="0"/>
              </a:rPr>
              <a:t>: </a:t>
            </a:r>
            <a:r>
              <a:rPr lang="en-US" sz="1600" dirty="0">
                <a:latin typeface="Bahnschrift SemiBold" panose="020B0502040204020203" pitchFamily="34" charset="0"/>
              </a:rPr>
              <a:t>Vẽ một đường thẳng đứng: xA = xB</a:t>
            </a:r>
          </a:p>
          <a:p>
            <a:pPr marL="158750" indent="0">
              <a:buNone/>
            </a:pPr>
            <a:r>
              <a:rPr lang="en-US" sz="1600" dirty="0">
                <a:latin typeface="Bahnschrift SemiBold" panose="020B0502040204020203" pitchFamily="34" charset="0"/>
              </a:rPr>
              <a:t>Các đường thẳng đứng có cùng giá trị tọa độ X và giá trị tọa độ Y khác nhau. </a:t>
            </a:r>
          </a:p>
          <a:p>
            <a:pPr marL="158750" indent="0">
              <a:buNone/>
            </a:pPr>
            <a:r>
              <a:rPr lang="en-US" sz="1600" dirty="0">
                <a:latin typeface="Bahnschrift SemiBold" panose="020B0502040204020203" pitchFamily="34" charset="0"/>
              </a:rPr>
              <a:t>Tương tự như vẽ đường ngang, đầu tiên chúng ta vẽ pixel ban đầu (P) và lần này chúng ta tăng các giá trị tọa độ Y lên 1 để có được pixel tiếp theo cho đến khi chúng ta đến điểm cuối Q.</a:t>
            </a:r>
          </a:p>
          <a:p>
            <a:pPr marL="158750" indent="0">
              <a:buNone/>
            </a:pPr>
            <a:r>
              <a:rPr lang="en-US" sz="1600" dirty="0">
                <a:latin typeface="Bahnschrift SemiBold" panose="020B0502040204020203" pitchFamily="34" charset="0"/>
              </a:rPr>
              <a:t> </a:t>
            </a:r>
          </a:p>
          <a:p>
            <a:pPr marL="158750" indent="0">
              <a:buNone/>
            </a:pPr>
            <a:r>
              <a:rPr lang="en-US" sz="1600" dirty="0">
                <a:solidFill>
                  <a:schemeClr val="bg2">
                    <a:lumMod val="60000"/>
                    <a:lumOff val="40000"/>
                  </a:schemeClr>
                </a:solidFill>
                <a:latin typeface="Bahnschrift SemiBold" panose="020B0502040204020203" pitchFamily="34" charset="0"/>
              </a:rPr>
              <a:t>+</a:t>
            </a:r>
            <a:r>
              <a:rPr lang="en-US" sz="1600" u="sng" dirty="0">
                <a:solidFill>
                  <a:schemeClr val="bg2">
                    <a:lumMod val="60000"/>
                    <a:lumOff val="40000"/>
                  </a:schemeClr>
                </a:solidFill>
                <a:latin typeface="Bahnschrift SemiBold" panose="020B0502040204020203" pitchFamily="34" charset="0"/>
              </a:rPr>
              <a:t>Trường hợp 3</a:t>
            </a:r>
            <a:r>
              <a:rPr lang="en-US" sz="1600" dirty="0">
                <a:solidFill>
                  <a:schemeClr val="bg2">
                    <a:lumMod val="60000"/>
                    <a:lumOff val="40000"/>
                  </a:schemeClr>
                </a:solidFill>
                <a:latin typeface="Bahnschrift SemiBold" panose="020B0502040204020203" pitchFamily="34" charset="0"/>
              </a:rPr>
              <a:t>:</a:t>
            </a:r>
            <a:r>
              <a:rPr lang="en-US" sz="1600" dirty="0">
                <a:latin typeface="Bahnschrift SemiBold" panose="020B0502040204020203" pitchFamily="34" charset="0"/>
              </a:rPr>
              <a:t> Vẽ một đường chéo: </a:t>
            </a:r>
          </a:p>
          <a:p>
            <a:pPr marL="158750" indent="0">
              <a:buNone/>
            </a:pPr>
            <a:r>
              <a:rPr lang="en-US" sz="1600" dirty="0">
                <a:latin typeface="Bahnschrift SemiBold" panose="020B0502040204020203" pitchFamily="34" charset="0"/>
              </a:rPr>
              <a:t>-Hãy lấy (X1, Y1) và (X2, Y2) làm điểm cuối của chúng ta.</a:t>
            </a:r>
            <a:endParaRPr lang="en-US" sz="1600" b="1" i="1" dirty="0">
              <a:latin typeface="Bahnschrift SemiBold" panose="020B0502040204020203" pitchFamily="34" charset="0"/>
            </a:endParaRPr>
          </a:p>
          <a:p>
            <a:pPr marL="158750" indent="0">
              <a:buNone/>
            </a:pPr>
            <a:endParaRPr lang="en-US" sz="1600" b="1" i="1" dirty="0" smtClean="0">
              <a:latin typeface="Bahnschrift SemiBold" panose="020B0502040204020203" pitchFamily="34" charset="0"/>
            </a:endParaRPr>
          </a:p>
          <a:p>
            <a:pPr marL="158750" indent="0">
              <a:buNone/>
            </a:pPr>
            <a:endParaRPr lang="en-US" sz="1600" dirty="0">
              <a:latin typeface="Bahnschrift SemiBold" panose="020B0502040204020203" pitchFamily="34" charset="0"/>
            </a:endParaRPr>
          </a:p>
          <a:p>
            <a:pPr marL="0" lvl="0" indent="0" algn="l" rtl="0">
              <a:spcBef>
                <a:spcPts val="0"/>
              </a:spcBef>
              <a:spcAft>
                <a:spcPts val="0"/>
              </a:spcAft>
              <a:buNone/>
            </a:pPr>
            <a:endParaRPr sz="1600" dirty="0">
              <a:solidFill>
                <a:schemeClr val="lt2"/>
              </a:solidFill>
              <a:latin typeface="Bahnschrift SemiBold" panose="020B0502040204020203" pitchFamily="34" charset="0"/>
            </a:endParaRPr>
          </a:p>
          <a:p>
            <a:pPr marL="0" lvl="0" indent="0" algn="l" rtl="0">
              <a:spcBef>
                <a:spcPts val="1600"/>
              </a:spcBef>
              <a:spcAft>
                <a:spcPts val="1600"/>
              </a:spcAft>
              <a:buNone/>
            </a:pPr>
            <a:endParaRPr sz="1600" dirty="0">
              <a:solidFill>
                <a:schemeClr val="lt2"/>
              </a:solidFill>
              <a:latin typeface="Bahnschrift SemiBold" panose="020B0502040204020203" pitchFamily="34" charset="0"/>
            </a:endParaRPr>
          </a:p>
        </p:txBody>
      </p:sp>
    </p:spTree>
    <p:extLst>
      <p:ext uri="{BB962C8B-B14F-4D97-AF65-F5344CB8AC3E}">
        <p14:creationId xmlns:p14="http://schemas.microsoft.com/office/powerpoint/2010/main" val="264987846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2.1 Xây dựng thuật </a:t>
            </a:r>
            <a:r>
              <a:rPr lang="en-US" smtClean="0"/>
              <a:t>toán</a:t>
            </a:r>
            <a:endParaRPr lang="en-US"/>
          </a:p>
        </p:txBody>
      </p:sp>
      <p:sp>
        <p:nvSpPr>
          <p:cNvPr id="110" name="Google Shape;110;p25"/>
          <p:cNvSpPr txBox="1">
            <a:spLocks noGrp="1"/>
          </p:cNvSpPr>
          <p:nvPr>
            <p:ph type="body" idx="1"/>
          </p:nvPr>
        </p:nvSpPr>
        <p:spPr>
          <a:xfrm>
            <a:off x="720000" y="962890"/>
            <a:ext cx="7704000" cy="4045527"/>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endParaRPr lang="en-US" sz="1600" b="1" dirty="0" smtClean="0">
              <a:solidFill>
                <a:schemeClr val="accent2">
                  <a:lumMod val="60000"/>
                  <a:lumOff val="40000"/>
                </a:schemeClr>
              </a:solidFill>
              <a:latin typeface="Bahnschrift SemiBold" panose="020B0502040204020203" pitchFamily="34" charset="0"/>
            </a:endParaRPr>
          </a:p>
          <a:p>
            <a:pPr marL="158750" indent="0">
              <a:buNone/>
            </a:pPr>
            <a:r>
              <a:rPr lang="en-US" sz="1600" dirty="0">
                <a:solidFill>
                  <a:schemeClr val="bg2">
                    <a:lumMod val="60000"/>
                    <a:lumOff val="40000"/>
                  </a:schemeClr>
                </a:solidFill>
                <a:latin typeface="Bahnschrift SemiBold" panose="020B0502040204020203" pitchFamily="34" charset="0"/>
              </a:rPr>
              <a:t>+</a:t>
            </a:r>
            <a:r>
              <a:rPr lang="en-US" sz="1600" u="sng" dirty="0">
                <a:solidFill>
                  <a:schemeClr val="bg2">
                    <a:lumMod val="60000"/>
                    <a:lumOff val="40000"/>
                  </a:schemeClr>
                </a:solidFill>
                <a:latin typeface="Bahnschrift SemiBold" panose="020B0502040204020203" pitchFamily="34" charset="0"/>
              </a:rPr>
              <a:t>Trường hợp 1</a:t>
            </a:r>
            <a:r>
              <a:rPr lang="en-US" sz="1600" dirty="0">
                <a:solidFill>
                  <a:schemeClr val="bg2">
                    <a:lumMod val="60000"/>
                    <a:lumOff val="40000"/>
                  </a:schemeClr>
                </a:solidFill>
                <a:latin typeface="Bahnschrift SemiBold" panose="020B0502040204020203" pitchFamily="34" charset="0"/>
              </a:rPr>
              <a:t>: </a:t>
            </a:r>
            <a:r>
              <a:rPr lang="en-US" sz="1600" dirty="0" smtClean="0">
                <a:latin typeface="Bahnschrift SemiBold" panose="020B0502040204020203" pitchFamily="34" charset="0"/>
              </a:rPr>
              <a:t>Khi </a:t>
            </a:r>
            <a:r>
              <a:rPr lang="en-US" sz="1600" dirty="0">
                <a:latin typeface="Bahnschrift SemiBold" panose="020B0502040204020203" pitchFamily="34" charset="0"/>
              </a:rPr>
              <a:t>m  &lt; </a:t>
            </a:r>
            <a:r>
              <a:rPr lang="en-US" sz="1600" dirty="0" smtClean="0">
                <a:latin typeface="Bahnschrift SemiBold" panose="020B0502040204020203" pitchFamily="34" charset="0"/>
              </a:rPr>
              <a:t>1</a:t>
            </a:r>
          </a:p>
          <a:p>
            <a:pPr marL="158750" indent="0">
              <a:buNone/>
            </a:pPr>
            <a:endParaRPr lang="en-US" sz="1600" dirty="0">
              <a:latin typeface="Bahnschrift SemiBold" panose="020B0502040204020203" pitchFamily="34" charset="0"/>
            </a:endParaRPr>
          </a:p>
          <a:p>
            <a:pPr marL="158750" indent="0">
              <a:buNone/>
            </a:pPr>
            <a:r>
              <a:rPr lang="en-US" sz="1600" dirty="0">
                <a:latin typeface="Bahnschrift SemiBold" panose="020B0502040204020203" pitchFamily="34" charset="0"/>
              </a:rPr>
              <a:t>Giả sử  X1 &lt;X2</a:t>
            </a:r>
          </a:p>
          <a:p>
            <a:pPr marL="158750" indent="0">
              <a:buNone/>
            </a:pPr>
            <a:r>
              <a:rPr lang="en-US" sz="1600" dirty="0">
                <a:latin typeface="Bahnschrift SemiBold" panose="020B0502040204020203" pitchFamily="34" charset="0"/>
              </a:rPr>
              <a:t>Bắt đầu với,</a:t>
            </a:r>
          </a:p>
          <a:p>
            <a:pPr marL="158750" indent="0">
              <a:buNone/>
            </a:pPr>
            <a:r>
              <a:rPr lang="en-US" sz="1600" dirty="0">
                <a:latin typeface="Bahnschrift SemiBold" panose="020B0502040204020203" pitchFamily="34" charset="0"/>
              </a:rPr>
              <a:t>X = X1, Y = Y1</a:t>
            </a:r>
          </a:p>
          <a:p>
            <a:pPr marL="158750" indent="0">
              <a:buNone/>
            </a:pPr>
            <a:endParaRPr lang="en-US" sz="1600" dirty="0" smtClean="0">
              <a:latin typeface="Bahnschrift SemiBold" panose="020B0502040204020203" pitchFamily="34" charset="0"/>
            </a:endParaRPr>
          </a:p>
          <a:p>
            <a:pPr marL="158750" indent="0">
              <a:buNone/>
            </a:pPr>
            <a:r>
              <a:rPr lang="en-US" sz="1600" dirty="0" smtClean="0">
                <a:latin typeface="Bahnschrift SemiBold" panose="020B0502040204020203" pitchFamily="34" charset="0"/>
              </a:rPr>
              <a:t>Khi </a:t>
            </a:r>
            <a:r>
              <a:rPr lang="en-US" sz="1600" dirty="0">
                <a:latin typeface="Bahnschrift SemiBold" panose="020B0502040204020203" pitchFamily="34" charset="0"/>
              </a:rPr>
              <a:t>X1 &lt;= X2</a:t>
            </a:r>
          </a:p>
          <a:p>
            <a:pPr marL="158750" indent="0">
              <a:buNone/>
            </a:pPr>
            <a:r>
              <a:rPr lang="en-US" sz="1600" dirty="0">
                <a:latin typeface="Bahnschrift SemiBold" panose="020B0502040204020203" pitchFamily="34" charset="0"/>
              </a:rPr>
              <a:t>X++;</a:t>
            </a:r>
          </a:p>
          <a:p>
            <a:pPr marL="158750" indent="0">
              <a:buNone/>
            </a:pPr>
            <a:r>
              <a:rPr lang="en-US" sz="1600" dirty="0">
                <a:latin typeface="Bahnschrift SemiBold" panose="020B0502040204020203" pitchFamily="34" charset="0"/>
              </a:rPr>
              <a:t>Y+=m;</a:t>
            </a:r>
          </a:p>
          <a:p>
            <a:pPr marL="158750" indent="0">
              <a:buNone/>
            </a:pPr>
            <a:r>
              <a:rPr lang="en-US" sz="1600" dirty="0">
                <a:latin typeface="Bahnschrift SemiBold" panose="020B0502040204020203" pitchFamily="34" charset="0"/>
              </a:rPr>
              <a:t>Hiển thị điểm (X,Y) – trong đó điểm Y là điểm đã được làm tròn round(Y)</a:t>
            </a:r>
          </a:p>
          <a:p>
            <a:pPr marL="158750" indent="0">
              <a:buNone/>
            </a:pPr>
            <a:endParaRPr lang="en-US" sz="1600" b="1" i="1" dirty="0">
              <a:latin typeface="Bahnschrift SemiBold" panose="020B0502040204020203" pitchFamily="34" charset="0"/>
            </a:endParaRPr>
          </a:p>
          <a:p>
            <a:pPr marL="158750" indent="0">
              <a:buNone/>
            </a:pPr>
            <a:endParaRPr lang="en-US" sz="1600" b="1" i="1" dirty="0" smtClean="0">
              <a:latin typeface="Bahnschrift SemiBold" panose="020B0502040204020203" pitchFamily="34" charset="0"/>
            </a:endParaRPr>
          </a:p>
          <a:p>
            <a:pPr marL="158750" indent="0">
              <a:buNone/>
            </a:pPr>
            <a:endParaRPr lang="en-US" sz="1600" dirty="0">
              <a:latin typeface="Bahnschrift SemiBold" panose="020B0502040204020203" pitchFamily="34" charset="0"/>
            </a:endParaRPr>
          </a:p>
          <a:p>
            <a:pPr marL="0" lvl="0" indent="0" algn="l" rtl="0">
              <a:spcBef>
                <a:spcPts val="0"/>
              </a:spcBef>
              <a:spcAft>
                <a:spcPts val="0"/>
              </a:spcAft>
              <a:buNone/>
            </a:pPr>
            <a:endParaRPr sz="1600" dirty="0">
              <a:solidFill>
                <a:schemeClr val="lt2"/>
              </a:solidFill>
              <a:latin typeface="Bahnschrift SemiBold" panose="020B0502040204020203" pitchFamily="34" charset="0"/>
            </a:endParaRPr>
          </a:p>
          <a:p>
            <a:pPr marL="0" lvl="0" indent="0" algn="l" rtl="0">
              <a:spcBef>
                <a:spcPts val="1600"/>
              </a:spcBef>
              <a:spcAft>
                <a:spcPts val="1600"/>
              </a:spcAft>
              <a:buNone/>
            </a:pPr>
            <a:endParaRPr sz="1600" dirty="0">
              <a:solidFill>
                <a:schemeClr val="lt2"/>
              </a:solidFill>
              <a:latin typeface="Bahnschrift SemiBold" panose="020B0502040204020203" pitchFamily="34" charset="0"/>
            </a:endParaRPr>
          </a:p>
        </p:txBody>
      </p:sp>
    </p:spTree>
    <p:extLst>
      <p:ext uri="{BB962C8B-B14F-4D97-AF65-F5344CB8AC3E}">
        <p14:creationId xmlns:p14="http://schemas.microsoft.com/office/powerpoint/2010/main" val="309909521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2.1 Xây dựng thuật </a:t>
            </a:r>
            <a:r>
              <a:rPr lang="en-US" smtClean="0"/>
              <a:t>toán</a:t>
            </a:r>
            <a:endParaRPr lang="en-US"/>
          </a:p>
        </p:txBody>
      </p:sp>
      <p:sp>
        <p:nvSpPr>
          <p:cNvPr id="110" name="Google Shape;110;p25"/>
          <p:cNvSpPr txBox="1">
            <a:spLocks noGrp="1"/>
          </p:cNvSpPr>
          <p:nvPr>
            <p:ph type="body" idx="1"/>
          </p:nvPr>
        </p:nvSpPr>
        <p:spPr>
          <a:xfrm>
            <a:off x="720000" y="962890"/>
            <a:ext cx="7704000" cy="4045527"/>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endParaRPr lang="en-US" sz="1600" b="1" smtClean="0">
              <a:solidFill>
                <a:schemeClr val="accent2">
                  <a:lumMod val="60000"/>
                  <a:lumOff val="40000"/>
                </a:schemeClr>
              </a:solidFill>
              <a:latin typeface="Bahnschrift SemiBold" panose="020B0502040204020203" pitchFamily="34" charset="0"/>
            </a:endParaRPr>
          </a:p>
          <a:p>
            <a:pPr marL="158750" indent="0">
              <a:buNone/>
            </a:pPr>
            <a:r>
              <a:rPr lang="en-US" sz="1600">
                <a:solidFill>
                  <a:schemeClr val="bg2">
                    <a:lumMod val="60000"/>
                    <a:lumOff val="40000"/>
                  </a:schemeClr>
                </a:solidFill>
                <a:latin typeface="Bahnschrift SemiBold" panose="020B0502040204020203" pitchFamily="34" charset="0"/>
              </a:rPr>
              <a:t>+</a:t>
            </a:r>
            <a:r>
              <a:rPr lang="en-US" sz="1600" u="sng">
                <a:solidFill>
                  <a:schemeClr val="bg2">
                    <a:lumMod val="60000"/>
                    <a:lumOff val="40000"/>
                  </a:schemeClr>
                </a:solidFill>
                <a:latin typeface="Bahnschrift SemiBold" panose="020B0502040204020203" pitchFamily="34" charset="0"/>
              </a:rPr>
              <a:t>Trường hợp 2</a:t>
            </a:r>
            <a:r>
              <a:rPr lang="en-US" sz="1600">
                <a:solidFill>
                  <a:schemeClr val="bg2">
                    <a:lumMod val="60000"/>
                    <a:lumOff val="40000"/>
                  </a:schemeClr>
                </a:solidFill>
                <a:latin typeface="Bahnschrift SemiBold" panose="020B0502040204020203" pitchFamily="34" charset="0"/>
              </a:rPr>
              <a:t>: </a:t>
            </a:r>
            <a:r>
              <a:rPr lang="en-US" sz="1600">
                <a:latin typeface="Bahnschrift SemiBold" panose="020B0502040204020203" pitchFamily="34" charset="0"/>
              </a:rPr>
              <a:t>Khi | m |&gt; </a:t>
            </a:r>
            <a:r>
              <a:rPr lang="en-US" sz="1600" smtClean="0">
                <a:latin typeface="Bahnschrift SemiBold" panose="020B0502040204020203" pitchFamily="34" charset="0"/>
              </a:rPr>
              <a:t>1</a:t>
            </a:r>
          </a:p>
          <a:p>
            <a:pPr marL="158750" indent="0">
              <a:buNone/>
            </a:pPr>
            <a:endParaRPr lang="en-US" sz="1600">
              <a:latin typeface="Bahnschrift SemiBold" panose="020B0502040204020203" pitchFamily="34" charset="0"/>
            </a:endParaRPr>
          </a:p>
          <a:p>
            <a:pPr marL="158750" indent="0">
              <a:buNone/>
            </a:pPr>
            <a:r>
              <a:rPr lang="en-US" sz="1600">
                <a:latin typeface="Bahnschrift SemiBold" panose="020B0502040204020203" pitchFamily="34" charset="0"/>
              </a:rPr>
              <a:t>Tương tự như trường hợp 1, Bắt đầu với,</a:t>
            </a:r>
          </a:p>
          <a:p>
            <a:pPr marL="158750" indent="0">
              <a:buNone/>
            </a:pPr>
            <a:r>
              <a:rPr lang="en-US" sz="1600">
                <a:latin typeface="Bahnschrift SemiBold" panose="020B0502040204020203" pitchFamily="34" charset="0"/>
              </a:rPr>
              <a:t>X = X1, Y = Y1</a:t>
            </a:r>
          </a:p>
          <a:p>
            <a:pPr marL="158750" indent="0">
              <a:buNone/>
            </a:pPr>
            <a:r>
              <a:rPr lang="en-US" sz="1600">
                <a:latin typeface="Bahnschrift SemiBold" panose="020B0502040204020203" pitchFamily="34" charset="0"/>
              </a:rPr>
              <a:t>Thay vì tăng X thì lần này chúng ta sẽ tăng Y</a:t>
            </a:r>
          </a:p>
          <a:p>
            <a:pPr marL="158750" indent="0">
              <a:buNone/>
            </a:pPr>
            <a:r>
              <a:rPr lang="en-US" sz="1600">
                <a:latin typeface="Bahnschrift SemiBold" panose="020B0502040204020203" pitchFamily="34" charset="0"/>
              </a:rPr>
              <a:t>Y++;</a:t>
            </a:r>
          </a:p>
          <a:p>
            <a:pPr marL="158750" indent="0">
              <a:buNone/>
            </a:pPr>
            <a:r>
              <a:rPr lang="en-US" sz="1600">
                <a:latin typeface="Bahnschrift SemiBold" panose="020B0502040204020203" pitchFamily="34" charset="0"/>
              </a:rPr>
              <a:t>X+= 1/m</a:t>
            </a:r>
          </a:p>
          <a:p>
            <a:pPr marL="158750" indent="0">
              <a:buNone/>
            </a:pPr>
            <a:r>
              <a:rPr lang="en-US" sz="1600">
                <a:latin typeface="Bahnschrift SemiBold" panose="020B0502040204020203" pitchFamily="34" charset="0"/>
              </a:rPr>
              <a:t>Hiển thị điểm (X,Y) – trong đó điểm X là điểm đã được làm tròn round(X)</a:t>
            </a:r>
          </a:p>
          <a:p>
            <a:pPr marL="158750" indent="0">
              <a:buNone/>
            </a:pPr>
            <a:endParaRPr lang="en-US" sz="1600" b="1" i="1" smtClean="0">
              <a:latin typeface="Bahnschrift SemiBold" panose="020B0502040204020203" pitchFamily="34" charset="0"/>
            </a:endParaRPr>
          </a:p>
          <a:p>
            <a:pPr marL="158750" indent="0">
              <a:buNone/>
            </a:pPr>
            <a:endParaRPr lang="en-US" sz="1600">
              <a:latin typeface="Bahnschrift SemiBold" panose="020B0502040204020203" pitchFamily="34" charset="0"/>
            </a:endParaRPr>
          </a:p>
          <a:p>
            <a:pPr marL="0" lvl="0" indent="0" algn="l" rtl="0">
              <a:spcBef>
                <a:spcPts val="0"/>
              </a:spcBef>
              <a:spcAft>
                <a:spcPts val="0"/>
              </a:spcAft>
              <a:buNone/>
            </a:pPr>
            <a:endParaRPr sz="1600">
              <a:solidFill>
                <a:schemeClr val="lt2"/>
              </a:solidFill>
              <a:latin typeface="Bahnschrift SemiBold" panose="020B0502040204020203" pitchFamily="34" charset="0"/>
            </a:endParaRPr>
          </a:p>
          <a:p>
            <a:pPr marL="0" lvl="0" indent="0" algn="l" rtl="0">
              <a:spcBef>
                <a:spcPts val="1600"/>
              </a:spcBef>
              <a:spcAft>
                <a:spcPts val="1600"/>
              </a:spcAft>
              <a:buNone/>
            </a:pPr>
            <a:endParaRPr sz="1600">
              <a:solidFill>
                <a:schemeClr val="lt2"/>
              </a:solidFill>
              <a:latin typeface="Bahnschrift SemiBold" panose="020B0502040204020203" pitchFamily="34" charset="0"/>
            </a:endParaRPr>
          </a:p>
        </p:txBody>
      </p:sp>
    </p:spTree>
    <p:extLst>
      <p:ext uri="{BB962C8B-B14F-4D97-AF65-F5344CB8AC3E}">
        <p14:creationId xmlns:p14="http://schemas.microsoft.com/office/powerpoint/2010/main" val="198096236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3135"/>
            <a:ext cx="9144000" cy="5137229"/>
          </a:xfrm>
          <a:prstGeom prst="rect">
            <a:avLst/>
          </a:prstGeom>
        </p:spPr>
      </p:pic>
    </p:spTree>
    <p:extLst>
      <p:ext uri="{BB962C8B-B14F-4D97-AF65-F5344CB8AC3E}">
        <p14:creationId xmlns:p14="http://schemas.microsoft.com/office/powerpoint/2010/main" val="114346153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2.3 Hướng dẫn code</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sz="1400" b="1" i="1" dirty="0">
                <a:solidFill>
                  <a:schemeClr val="bg2">
                    <a:lumMod val="60000"/>
                    <a:lumOff val="40000"/>
                  </a:schemeClr>
                </a:solidFill>
                <a:latin typeface="Bahnschrift SemiBold" panose="020B0502040204020203" pitchFamily="34" charset="0"/>
              </a:rPr>
              <a:t>- Sử dụng thư viện</a:t>
            </a:r>
            <a:endParaRPr lang="en-US" sz="1400" dirty="0">
              <a:solidFill>
                <a:schemeClr val="bg2">
                  <a:lumMod val="60000"/>
                  <a:lumOff val="40000"/>
                </a:schemeClr>
              </a:solidFill>
              <a:latin typeface="Bahnschrift SemiBold" panose="020B0502040204020203" pitchFamily="34" charset="0"/>
            </a:endParaRPr>
          </a:p>
          <a:p>
            <a:pPr marL="158750" indent="0">
              <a:buNone/>
            </a:pPr>
            <a:r>
              <a:rPr lang="en-US" sz="1400" dirty="0">
                <a:latin typeface="Bahnschrift SemiBold" panose="020B0502040204020203" pitchFamily="34" charset="0"/>
              </a:rPr>
              <a:t>#include&lt;iostream&gt;</a:t>
            </a:r>
          </a:p>
          <a:p>
            <a:pPr marL="158750" indent="0">
              <a:buNone/>
            </a:pPr>
            <a:r>
              <a:rPr lang="en-US" sz="1400" dirty="0">
                <a:latin typeface="Bahnschrift SemiBold" panose="020B0502040204020203" pitchFamily="34" charset="0"/>
              </a:rPr>
              <a:t>#include&lt;graphics.h&gt;</a:t>
            </a:r>
          </a:p>
          <a:p>
            <a:pPr marL="158750" indent="0">
              <a:buNone/>
            </a:pPr>
            <a:r>
              <a:rPr lang="en-US" sz="1400" dirty="0">
                <a:latin typeface="Bahnschrift SemiBold" panose="020B0502040204020203" pitchFamily="34" charset="0"/>
              </a:rPr>
              <a:t>#include&lt;cmath&gt;</a:t>
            </a:r>
          </a:p>
          <a:p>
            <a:pPr marL="158750" indent="0">
              <a:buNone/>
            </a:pPr>
            <a:r>
              <a:rPr lang="en-US" sz="1400" dirty="0">
                <a:latin typeface="Bahnschrift SemiBold" panose="020B0502040204020203" pitchFamily="34" charset="0"/>
              </a:rPr>
              <a:t> </a:t>
            </a:r>
          </a:p>
          <a:p>
            <a:pPr marL="158750" indent="0">
              <a:buNone/>
            </a:pPr>
            <a:r>
              <a:rPr lang="en-US" sz="1400" dirty="0">
                <a:latin typeface="Bahnschrift SemiBold" panose="020B0502040204020203" pitchFamily="34" charset="0"/>
              </a:rPr>
              <a:t>using namespace std;</a:t>
            </a:r>
          </a:p>
          <a:p>
            <a:pPr marL="158750" indent="0">
              <a:buNone/>
            </a:pPr>
            <a:endParaRPr lang="en-US" sz="1400" b="1" i="1" dirty="0" smtClean="0">
              <a:solidFill>
                <a:schemeClr val="bg2">
                  <a:lumMod val="60000"/>
                  <a:lumOff val="40000"/>
                </a:schemeClr>
              </a:solidFill>
              <a:latin typeface="Bahnschrift SemiBold" panose="020B0502040204020203" pitchFamily="34" charset="0"/>
            </a:endParaRPr>
          </a:p>
          <a:p>
            <a:pPr marL="158750" indent="0">
              <a:buNone/>
            </a:pPr>
            <a:endParaRPr lang="en-US" sz="1400" b="1" i="1" dirty="0">
              <a:solidFill>
                <a:schemeClr val="bg2">
                  <a:lumMod val="60000"/>
                  <a:lumOff val="40000"/>
                </a:schemeClr>
              </a:solidFill>
              <a:latin typeface="Bahnschrift SemiBold" panose="020B0502040204020203" pitchFamily="34" charset="0"/>
            </a:endParaRPr>
          </a:p>
          <a:p>
            <a:pPr marL="158750" indent="0">
              <a:buNone/>
            </a:pPr>
            <a:r>
              <a:rPr lang="en-US" sz="1400" b="1" i="1" dirty="0" smtClean="0">
                <a:solidFill>
                  <a:schemeClr val="bg2">
                    <a:lumMod val="60000"/>
                    <a:lumOff val="40000"/>
                  </a:schemeClr>
                </a:solidFill>
                <a:latin typeface="Bahnschrift SemiBold" panose="020B0502040204020203" pitchFamily="34" charset="0"/>
              </a:rPr>
              <a:t>- </a:t>
            </a:r>
            <a:r>
              <a:rPr lang="en-US" sz="1400" b="1" i="1" dirty="0">
                <a:solidFill>
                  <a:schemeClr val="bg2">
                    <a:lumMod val="60000"/>
                    <a:lumOff val="40000"/>
                  </a:schemeClr>
                </a:solidFill>
                <a:latin typeface="Bahnschrift SemiBold" panose="020B0502040204020203" pitchFamily="34" charset="0"/>
              </a:rPr>
              <a:t>Tạo cấu trúc điểm</a:t>
            </a:r>
            <a:endParaRPr lang="en-US" sz="1400" dirty="0">
              <a:solidFill>
                <a:schemeClr val="bg2">
                  <a:lumMod val="60000"/>
                  <a:lumOff val="40000"/>
                </a:schemeClr>
              </a:solidFill>
              <a:latin typeface="Bahnschrift SemiBold" panose="020B0502040204020203" pitchFamily="34" charset="0"/>
            </a:endParaRPr>
          </a:p>
          <a:p>
            <a:pPr marL="158750" indent="0">
              <a:buNone/>
            </a:pPr>
            <a:r>
              <a:rPr lang="en-US" sz="1400" dirty="0">
                <a:latin typeface="Bahnschrift SemiBold" panose="020B0502040204020203" pitchFamily="34" charset="0"/>
              </a:rPr>
              <a:t>struct diem</a:t>
            </a:r>
          </a:p>
          <a:p>
            <a:pPr marL="158750" indent="0">
              <a:buNone/>
            </a:pPr>
            <a:r>
              <a:rPr lang="en-US" sz="1400" dirty="0">
                <a:latin typeface="Bahnschrift SemiBold" panose="020B0502040204020203" pitchFamily="34" charset="0"/>
              </a:rPr>
              <a:t>{</a:t>
            </a:r>
          </a:p>
          <a:p>
            <a:pPr marL="158750" indent="0">
              <a:buNone/>
            </a:pPr>
            <a:r>
              <a:rPr lang="en-US" sz="1400" dirty="0">
                <a:latin typeface="Bahnschrift SemiBold" panose="020B0502040204020203" pitchFamily="34" charset="0"/>
              </a:rPr>
              <a:t>	float x;</a:t>
            </a:r>
          </a:p>
          <a:p>
            <a:pPr marL="158750" indent="0">
              <a:buNone/>
            </a:pPr>
            <a:r>
              <a:rPr lang="en-US" sz="1400" dirty="0">
                <a:latin typeface="Bahnschrift SemiBold" panose="020B0502040204020203" pitchFamily="34" charset="0"/>
              </a:rPr>
              <a:t>	float y;</a:t>
            </a:r>
          </a:p>
          <a:p>
            <a:pPr marL="158750" indent="0">
              <a:buNone/>
            </a:pPr>
            <a:r>
              <a:rPr lang="en-US" sz="1400" dirty="0" smtClean="0">
                <a:latin typeface="Bahnschrift SemiBold" panose="020B0502040204020203" pitchFamily="34" charset="0"/>
              </a:rPr>
              <a:t>};</a:t>
            </a:r>
            <a:endParaRPr lang="en-US" sz="1400" dirty="0">
              <a:latin typeface="Bahnschrift SemiBold" panose="020B0502040204020203" pitchFamily="34" charset="0"/>
            </a:endParaRPr>
          </a:p>
        </p:txBody>
      </p:sp>
    </p:spTree>
    <p:extLst>
      <p:ext uri="{BB962C8B-B14F-4D97-AF65-F5344CB8AC3E}">
        <p14:creationId xmlns:p14="http://schemas.microsoft.com/office/powerpoint/2010/main" val="50994866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2.3 Hướng dẫn code</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sz="1400" b="1" i="1" dirty="0">
                <a:latin typeface="Bahnschrift SemiBold" panose="020B0502040204020203" pitchFamily="34" charset="0"/>
              </a:rPr>
              <a:t> </a:t>
            </a:r>
            <a:r>
              <a:rPr lang="en-US" sz="1400" b="1" i="1" dirty="0">
                <a:solidFill>
                  <a:schemeClr val="bg2">
                    <a:lumMod val="60000"/>
                    <a:lumOff val="40000"/>
                  </a:schemeClr>
                </a:solidFill>
                <a:latin typeface="Bahnschrift SemiBold" panose="020B0502040204020203" pitchFamily="34" charset="0"/>
              </a:rPr>
              <a:t>Xây dựng hàm DDA</a:t>
            </a:r>
            <a:endParaRPr lang="en-US" sz="1400" dirty="0">
              <a:solidFill>
                <a:schemeClr val="bg2">
                  <a:lumMod val="60000"/>
                  <a:lumOff val="40000"/>
                </a:schemeClr>
              </a:solidFill>
              <a:latin typeface="Bahnschrift SemiBold" panose="020B0502040204020203" pitchFamily="34" charset="0"/>
            </a:endParaRPr>
          </a:p>
          <a:p>
            <a:pPr marL="158750" indent="0">
              <a:buNone/>
            </a:pPr>
            <a:r>
              <a:rPr lang="en-US" sz="1400" dirty="0">
                <a:latin typeface="Bahnschrift SemiBold" panose="020B0502040204020203" pitchFamily="34" charset="0"/>
              </a:rPr>
              <a:t> </a:t>
            </a:r>
          </a:p>
          <a:p>
            <a:pPr marL="158750" indent="0">
              <a:buNone/>
            </a:pPr>
            <a:r>
              <a:rPr lang="en-US" sz="1400" dirty="0">
                <a:latin typeface="Bahnschrift SemiBold" panose="020B0502040204020203" pitchFamily="34" charset="0"/>
              </a:rPr>
              <a:t>void DDA (diem A,diem B) </a:t>
            </a:r>
            <a:r>
              <a:rPr lang="en-US" sz="1400" dirty="0">
                <a:solidFill>
                  <a:schemeClr val="bg2"/>
                </a:solidFill>
                <a:latin typeface="Bahnschrift SemiBold" panose="020B0502040204020203" pitchFamily="34" charset="0"/>
              </a:rPr>
              <a:t>//truyền vào 2 điểm đầu và điểm cuối</a:t>
            </a:r>
          </a:p>
          <a:p>
            <a:pPr marL="158750" indent="0">
              <a:buNone/>
            </a:pPr>
            <a:r>
              <a:rPr lang="en-US" sz="1400" dirty="0">
                <a:latin typeface="Bahnschrift SemiBold" panose="020B0502040204020203" pitchFamily="34" charset="0"/>
              </a:rPr>
              <a:t>{</a:t>
            </a:r>
          </a:p>
          <a:p>
            <a:pPr marL="158750" indent="0">
              <a:buNone/>
            </a:pPr>
            <a:r>
              <a:rPr lang="en-US" sz="1400" dirty="0">
                <a:latin typeface="Bahnschrift SemiBold" panose="020B0502040204020203" pitchFamily="34" charset="0"/>
              </a:rPr>
              <a:t>	</a:t>
            </a:r>
            <a:r>
              <a:rPr lang="en-US" sz="1400" dirty="0">
                <a:solidFill>
                  <a:schemeClr val="bg2"/>
                </a:solidFill>
                <a:latin typeface="Bahnschrift SemiBold" panose="020B0502040204020203" pitchFamily="34" charset="0"/>
              </a:rPr>
              <a:t>//tính giá trị Dy và Dx</a:t>
            </a:r>
          </a:p>
          <a:p>
            <a:pPr marL="158750" indent="0">
              <a:buNone/>
            </a:pPr>
            <a:r>
              <a:rPr lang="en-US" sz="1400" dirty="0">
                <a:latin typeface="Bahnschrift SemiBold" panose="020B0502040204020203" pitchFamily="34" charset="0"/>
              </a:rPr>
              <a:t>	float dy =(B.y-A.y);</a:t>
            </a:r>
          </a:p>
          <a:p>
            <a:pPr marL="158750" indent="0">
              <a:buNone/>
            </a:pPr>
            <a:r>
              <a:rPr lang="en-US" sz="1400" dirty="0">
                <a:latin typeface="Bahnschrift SemiBold" panose="020B0502040204020203" pitchFamily="34" charset="0"/>
              </a:rPr>
              <a:t>	float dx =(B.x-A.x);</a:t>
            </a:r>
          </a:p>
          <a:p>
            <a:pPr marL="158750" indent="0">
              <a:buNone/>
            </a:pPr>
            <a:r>
              <a:rPr lang="en-US" sz="1400" dirty="0">
                <a:latin typeface="Bahnschrift SemiBold" panose="020B0502040204020203" pitchFamily="34" charset="0"/>
              </a:rPr>
              <a:t>	float m  =(float) abs (dy)/ abs(dx);</a:t>
            </a:r>
          </a:p>
          <a:p>
            <a:pPr marL="158750" indent="0">
              <a:buNone/>
            </a:pPr>
            <a:r>
              <a:rPr lang="en-US" sz="1400" dirty="0">
                <a:latin typeface="Bahnschrift SemiBold" panose="020B0502040204020203" pitchFamily="34" charset="0"/>
              </a:rPr>
              <a:t>	</a:t>
            </a:r>
          </a:p>
          <a:p>
            <a:pPr marL="158750" indent="0">
              <a:buNone/>
            </a:pPr>
            <a:r>
              <a:rPr lang="en-US" sz="1400" dirty="0">
                <a:latin typeface="Bahnschrift SemiBold" panose="020B0502040204020203" pitchFamily="34" charset="0"/>
              </a:rPr>
              <a:t>	</a:t>
            </a:r>
            <a:r>
              <a:rPr lang="en-US" sz="1400" dirty="0">
                <a:solidFill>
                  <a:schemeClr val="bg2"/>
                </a:solidFill>
                <a:latin typeface="Bahnschrift SemiBold" panose="020B0502040204020203" pitchFamily="34" charset="0"/>
              </a:rPr>
              <a:t>// điểm C là - điểm tăng dần khi thực hiện thuật toán </a:t>
            </a:r>
          </a:p>
          <a:p>
            <a:pPr marL="158750" indent="0">
              <a:buNone/>
            </a:pPr>
            <a:r>
              <a:rPr lang="en-US" sz="1400" dirty="0">
                <a:latin typeface="Bahnschrift SemiBold" panose="020B0502040204020203" pitchFamily="34" charset="0"/>
              </a:rPr>
              <a:t>	diem C;</a:t>
            </a:r>
          </a:p>
          <a:p>
            <a:pPr marL="158750" indent="0">
              <a:buNone/>
            </a:pPr>
            <a:r>
              <a:rPr lang="en-US" sz="1400" dirty="0">
                <a:latin typeface="Bahnschrift SemiBold" panose="020B0502040204020203" pitchFamily="34" charset="0"/>
              </a:rPr>
              <a:t>	C.x = A.x;</a:t>
            </a:r>
          </a:p>
          <a:p>
            <a:pPr marL="158750" indent="0">
              <a:buNone/>
            </a:pPr>
            <a:r>
              <a:rPr lang="en-US" sz="1400" dirty="0">
                <a:latin typeface="Bahnschrift SemiBold" panose="020B0502040204020203" pitchFamily="34" charset="0"/>
              </a:rPr>
              <a:t>	C.y = A.y;</a:t>
            </a:r>
          </a:p>
          <a:p>
            <a:pPr marL="158750" indent="0">
              <a:buNone/>
            </a:pPr>
            <a:r>
              <a:rPr lang="en-US" sz="1400" dirty="0">
                <a:latin typeface="Bahnschrift SemiBold" panose="020B0502040204020203" pitchFamily="34" charset="0"/>
              </a:rPr>
              <a:t>	putpixel(A.x,A.y,BLUE);   </a:t>
            </a:r>
            <a:r>
              <a:rPr lang="en-US" sz="1400" dirty="0">
                <a:solidFill>
                  <a:schemeClr val="bg2"/>
                </a:solidFill>
                <a:latin typeface="Bahnschrift SemiBold" panose="020B0502040204020203" pitchFamily="34" charset="0"/>
              </a:rPr>
              <a:t>//hiển thị điểm C</a:t>
            </a:r>
          </a:p>
        </p:txBody>
      </p:sp>
    </p:spTree>
    <p:extLst>
      <p:ext uri="{BB962C8B-B14F-4D97-AF65-F5344CB8AC3E}">
        <p14:creationId xmlns:p14="http://schemas.microsoft.com/office/powerpoint/2010/main" val="302414791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2.3 Hướng dẫn code</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sz="2000" b="1" i="1" dirty="0">
                <a:latin typeface="Bahnschrift SemiBold" panose="020B0502040204020203" pitchFamily="34" charset="0"/>
              </a:rPr>
              <a:t> </a:t>
            </a:r>
            <a:endParaRPr lang="en-US" sz="2000" b="1" i="1" dirty="0" smtClean="0">
              <a:latin typeface="Bahnschrift SemiBold" panose="020B0502040204020203" pitchFamily="34" charset="0"/>
            </a:endParaRPr>
          </a:p>
          <a:p>
            <a:pPr marL="158750" indent="0">
              <a:buNone/>
            </a:pPr>
            <a:endParaRPr lang="en-US" sz="2000" b="1" i="1" dirty="0">
              <a:latin typeface="Bahnschrift SemiBold" panose="020B0502040204020203" pitchFamily="34" charset="0"/>
            </a:endParaRPr>
          </a:p>
          <a:p>
            <a:pPr marL="158750" indent="0">
              <a:buNone/>
            </a:pPr>
            <a:r>
              <a:rPr lang="en-US" sz="2000" dirty="0" smtClean="0">
                <a:latin typeface="Bahnschrift SemiBold" panose="020B0502040204020203" pitchFamily="34" charset="0"/>
              </a:rPr>
              <a:t>if </a:t>
            </a:r>
            <a:r>
              <a:rPr lang="en-US" sz="2000" dirty="0">
                <a:latin typeface="Bahnschrift SemiBold" panose="020B0502040204020203" pitchFamily="34" charset="0"/>
              </a:rPr>
              <a:t>(A.x == B.x)   </a:t>
            </a:r>
            <a:r>
              <a:rPr lang="en-US" sz="2000" dirty="0">
                <a:solidFill>
                  <a:schemeClr val="bg2"/>
                </a:solidFill>
                <a:latin typeface="Bahnschrift SemiBold" panose="020B0502040204020203" pitchFamily="34" charset="0"/>
              </a:rPr>
              <a:t>//trường hợp vẽ đường thẳng đứng</a:t>
            </a:r>
          </a:p>
          <a:p>
            <a:pPr marL="158750" indent="0">
              <a:buNone/>
            </a:pPr>
            <a:r>
              <a:rPr lang="en-US" sz="2000" dirty="0">
                <a:latin typeface="Bahnschrift SemiBold" panose="020B0502040204020203" pitchFamily="34" charset="0"/>
              </a:rPr>
              <a:t>    {</a:t>
            </a:r>
          </a:p>
          <a:p>
            <a:pPr marL="158750" indent="0">
              <a:buNone/>
            </a:pPr>
            <a:r>
              <a:rPr lang="en-US" sz="2000" dirty="0">
                <a:latin typeface="Bahnschrift SemiBold" panose="020B0502040204020203" pitchFamily="34" charset="0"/>
              </a:rPr>
              <a:t>        while (C.y != B.y)</a:t>
            </a:r>
          </a:p>
          <a:p>
            <a:pPr marL="158750" indent="0">
              <a:buNone/>
            </a:pPr>
            <a:r>
              <a:rPr lang="en-US" sz="2000" dirty="0">
                <a:latin typeface="Bahnschrift SemiBold" panose="020B0502040204020203" pitchFamily="34" charset="0"/>
              </a:rPr>
              <a:t>        {</a:t>
            </a:r>
          </a:p>
          <a:p>
            <a:pPr marL="158750" indent="0">
              <a:buNone/>
            </a:pPr>
            <a:r>
              <a:rPr lang="en-US" sz="2000" dirty="0">
                <a:latin typeface="Bahnschrift SemiBold" panose="020B0502040204020203" pitchFamily="34" charset="0"/>
              </a:rPr>
              <a:t>            delay(10);  </a:t>
            </a:r>
          </a:p>
          <a:p>
            <a:pPr marL="158750" indent="0">
              <a:buNone/>
            </a:pPr>
            <a:r>
              <a:rPr lang="en-US" sz="2000" dirty="0">
                <a:latin typeface="Bahnschrift SemiBold" panose="020B0502040204020203" pitchFamily="34" charset="0"/>
              </a:rPr>
              <a:t>            C.y += 1;  </a:t>
            </a:r>
            <a:r>
              <a:rPr lang="en-US" sz="2000" dirty="0">
                <a:solidFill>
                  <a:schemeClr val="bg2"/>
                </a:solidFill>
                <a:latin typeface="Bahnschrift SemiBold" panose="020B0502040204020203" pitchFamily="34" charset="0"/>
              </a:rPr>
              <a:t>//tăng y++, x giữ nguyên</a:t>
            </a:r>
          </a:p>
          <a:p>
            <a:pPr marL="158750" indent="0">
              <a:buNone/>
            </a:pPr>
            <a:r>
              <a:rPr lang="en-US" sz="2000" dirty="0">
                <a:latin typeface="Bahnschrift SemiBold" panose="020B0502040204020203" pitchFamily="34" charset="0"/>
              </a:rPr>
              <a:t>            putpixel(C.x, C.y, BLUE); </a:t>
            </a:r>
            <a:r>
              <a:rPr lang="en-US" sz="2000" dirty="0">
                <a:solidFill>
                  <a:schemeClr val="bg2"/>
                </a:solidFill>
                <a:latin typeface="Bahnschrift SemiBold" panose="020B0502040204020203" pitchFamily="34" charset="0"/>
              </a:rPr>
              <a:t>//Hiển thị điểm C</a:t>
            </a:r>
          </a:p>
          <a:p>
            <a:pPr marL="158750" indent="0">
              <a:buNone/>
            </a:pPr>
            <a:r>
              <a:rPr lang="en-US" sz="2000" dirty="0">
                <a:latin typeface="Bahnschrift SemiBold" panose="020B0502040204020203" pitchFamily="34" charset="0"/>
              </a:rPr>
              <a:t>        }   </a:t>
            </a:r>
          </a:p>
          <a:p>
            <a:pPr marL="158750" indent="0">
              <a:buNone/>
            </a:pPr>
            <a:r>
              <a:rPr lang="en-US" sz="2000" dirty="0">
                <a:latin typeface="Bahnschrift SemiBold" panose="020B0502040204020203" pitchFamily="34" charset="0"/>
              </a:rPr>
              <a:t>    }</a:t>
            </a:r>
          </a:p>
        </p:txBody>
      </p:sp>
    </p:spTree>
    <p:extLst>
      <p:ext uri="{BB962C8B-B14F-4D97-AF65-F5344CB8AC3E}">
        <p14:creationId xmlns:p14="http://schemas.microsoft.com/office/powerpoint/2010/main" val="188182880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2.3 Hướng dẫn code</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sz="2000" b="1" i="1" dirty="0">
                <a:latin typeface="Bahnschrift SemiBold" panose="020B0502040204020203" pitchFamily="34" charset="0"/>
              </a:rPr>
              <a:t> </a:t>
            </a:r>
            <a:endParaRPr lang="en-US" sz="2000" b="1" i="1" dirty="0" smtClean="0">
              <a:latin typeface="Bahnschrift SemiBold" panose="020B0502040204020203" pitchFamily="34" charset="0"/>
            </a:endParaRPr>
          </a:p>
          <a:p>
            <a:pPr marL="158750" indent="0">
              <a:buNone/>
            </a:pPr>
            <a:endParaRPr lang="en-US" sz="2000" b="1" i="1" dirty="0" smtClean="0">
              <a:latin typeface="Bahnschrift SemiBold" panose="020B0502040204020203" pitchFamily="34" charset="0"/>
            </a:endParaRPr>
          </a:p>
          <a:p>
            <a:pPr marL="158750" indent="0">
              <a:buNone/>
            </a:pPr>
            <a:r>
              <a:rPr lang="en-US" sz="2000" dirty="0" smtClean="0">
                <a:latin typeface="Bahnschrift SemiBold" panose="020B0502040204020203" pitchFamily="34" charset="0"/>
              </a:rPr>
              <a:t>else </a:t>
            </a:r>
            <a:r>
              <a:rPr lang="en-US" sz="2000" dirty="0">
                <a:latin typeface="Bahnschrift SemiBold" panose="020B0502040204020203" pitchFamily="34" charset="0"/>
              </a:rPr>
              <a:t>if (A.y == B.y)  </a:t>
            </a:r>
            <a:r>
              <a:rPr lang="en-US" sz="2000" dirty="0">
                <a:solidFill>
                  <a:schemeClr val="bg2"/>
                </a:solidFill>
                <a:latin typeface="Bahnschrift SemiBold" panose="020B0502040204020203" pitchFamily="34" charset="0"/>
              </a:rPr>
              <a:t>//Trường hợp vẽ đường ngang</a:t>
            </a:r>
          </a:p>
          <a:p>
            <a:pPr marL="158750" indent="0">
              <a:buNone/>
            </a:pPr>
            <a:r>
              <a:rPr lang="en-US" sz="2000" dirty="0">
                <a:latin typeface="Bahnschrift SemiBold" panose="020B0502040204020203" pitchFamily="34" charset="0"/>
              </a:rPr>
              <a:t>    {</a:t>
            </a:r>
          </a:p>
          <a:p>
            <a:pPr marL="158750" indent="0">
              <a:buNone/>
            </a:pPr>
            <a:r>
              <a:rPr lang="en-US" sz="2000" dirty="0">
                <a:latin typeface="Bahnschrift SemiBold" panose="020B0502040204020203" pitchFamily="34" charset="0"/>
              </a:rPr>
              <a:t>        while (C.x != B.x)</a:t>
            </a:r>
          </a:p>
          <a:p>
            <a:pPr marL="158750" indent="0">
              <a:buNone/>
            </a:pPr>
            <a:r>
              <a:rPr lang="en-US" sz="2000" dirty="0">
                <a:latin typeface="Bahnschrift SemiBold" panose="020B0502040204020203" pitchFamily="34" charset="0"/>
              </a:rPr>
              <a:t>        {</a:t>
            </a:r>
          </a:p>
          <a:p>
            <a:pPr marL="158750" indent="0">
              <a:buNone/>
            </a:pPr>
            <a:r>
              <a:rPr lang="en-US" sz="2000" dirty="0">
                <a:latin typeface="Bahnschrift SemiBold" panose="020B0502040204020203" pitchFamily="34" charset="0"/>
              </a:rPr>
              <a:t>            delay(10);</a:t>
            </a:r>
          </a:p>
          <a:p>
            <a:pPr marL="158750" indent="0">
              <a:buNone/>
            </a:pPr>
            <a:r>
              <a:rPr lang="en-US" sz="2000" dirty="0">
                <a:latin typeface="Bahnschrift SemiBold" panose="020B0502040204020203" pitchFamily="34" charset="0"/>
              </a:rPr>
              <a:t>            C.x += 1;   </a:t>
            </a:r>
            <a:r>
              <a:rPr lang="en-US" sz="2000" dirty="0">
                <a:solidFill>
                  <a:schemeClr val="bg2"/>
                </a:solidFill>
                <a:latin typeface="Bahnschrift SemiBold" panose="020B0502040204020203" pitchFamily="34" charset="0"/>
              </a:rPr>
              <a:t>//Tăng x++,y giữ nguyên</a:t>
            </a:r>
          </a:p>
          <a:p>
            <a:pPr marL="158750" indent="0">
              <a:buNone/>
            </a:pPr>
            <a:r>
              <a:rPr lang="en-US" sz="2000" dirty="0">
                <a:latin typeface="Bahnschrift SemiBold" panose="020B0502040204020203" pitchFamily="34" charset="0"/>
              </a:rPr>
              <a:t>            putpixel(C.x, C.y, BLUE);  </a:t>
            </a:r>
            <a:r>
              <a:rPr lang="en-US" sz="2000" dirty="0">
                <a:solidFill>
                  <a:schemeClr val="bg2"/>
                </a:solidFill>
                <a:latin typeface="Bahnschrift SemiBold" panose="020B0502040204020203" pitchFamily="34" charset="0"/>
              </a:rPr>
              <a:t>//Hiển thị điểm C</a:t>
            </a:r>
          </a:p>
          <a:p>
            <a:pPr marL="158750" indent="0">
              <a:buNone/>
            </a:pPr>
            <a:r>
              <a:rPr lang="en-US" sz="2000" dirty="0">
                <a:latin typeface="Bahnschrift SemiBold" panose="020B0502040204020203" pitchFamily="34" charset="0"/>
              </a:rPr>
              <a:t>        }</a:t>
            </a:r>
          </a:p>
          <a:p>
            <a:pPr marL="158750" indent="0">
              <a:buNone/>
            </a:pPr>
            <a:r>
              <a:rPr lang="en-US" sz="2000" dirty="0">
                <a:latin typeface="Bahnschrift SemiBold" panose="020B0502040204020203" pitchFamily="34" charset="0"/>
              </a:rPr>
              <a:t>    }</a:t>
            </a:r>
          </a:p>
        </p:txBody>
      </p:sp>
    </p:spTree>
    <p:extLst>
      <p:ext uri="{BB962C8B-B14F-4D97-AF65-F5344CB8AC3E}">
        <p14:creationId xmlns:p14="http://schemas.microsoft.com/office/powerpoint/2010/main" val="22493546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1.0 Giới thiệu đề bài</a:t>
            </a:r>
          </a:p>
        </p:txBody>
      </p:sp>
      <p:sp>
        <p:nvSpPr>
          <p:cNvPr id="110" name="Google Shape;110;p25"/>
          <p:cNvSpPr txBox="1">
            <a:spLocks noGrp="1"/>
          </p:cNvSpPr>
          <p:nvPr>
            <p:ph type="body" idx="1"/>
          </p:nvPr>
        </p:nvSpPr>
        <p:spPr>
          <a:xfrm>
            <a:off x="720000" y="962890"/>
            <a:ext cx="7704000" cy="4045527"/>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endParaRPr lang="en-US" sz="2000" b="1" dirty="0" smtClean="0">
              <a:solidFill>
                <a:schemeClr val="accent2">
                  <a:lumMod val="60000"/>
                  <a:lumOff val="40000"/>
                </a:schemeClr>
              </a:solidFill>
            </a:endParaRPr>
          </a:p>
          <a:p>
            <a:pPr marL="158750" indent="0">
              <a:buNone/>
            </a:pPr>
            <a:r>
              <a:rPr lang="en-US" sz="2000" b="1" dirty="0" smtClean="0">
                <a:solidFill>
                  <a:schemeClr val="accent2">
                    <a:lumMod val="60000"/>
                    <a:lumOff val="40000"/>
                  </a:schemeClr>
                </a:solidFill>
              </a:rPr>
              <a:t>1) </a:t>
            </a:r>
            <a:r>
              <a:rPr lang="en-US" sz="2000" b="1" dirty="0">
                <a:solidFill>
                  <a:schemeClr val="accent2">
                    <a:lumMod val="60000"/>
                    <a:lumOff val="40000"/>
                  </a:schemeClr>
                </a:solidFill>
              </a:rPr>
              <a:t>Đặt vấn đề:</a:t>
            </a:r>
            <a:r>
              <a:rPr lang="en-US" sz="2000" dirty="0">
                <a:solidFill>
                  <a:schemeClr val="accent2">
                    <a:lumMod val="60000"/>
                    <a:lumOff val="40000"/>
                  </a:schemeClr>
                </a:solidFill>
              </a:rPr>
              <a:t> Cho 2 điểm A(x1,y1) và B(x2,y2). Hãy vẽ </a:t>
            </a:r>
            <a:r>
              <a:rPr lang="en-US" sz="2000" dirty="0" smtClean="0">
                <a:solidFill>
                  <a:schemeClr val="accent2">
                    <a:lumMod val="60000"/>
                    <a:lumOff val="40000"/>
                  </a:schemeClr>
                </a:solidFill>
              </a:rPr>
              <a:t>đoạn </a:t>
            </a:r>
            <a:r>
              <a:rPr lang="en-US" sz="2000" dirty="0">
                <a:solidFill>
                  <a:schemeClr val="accent2">
                    <a:lumMod val="60000"/>
                    <a:lumOff val="40000"/>
                  </a:schemeClr>
                </a:solidFill>
              </a:rPr>
              <a:t>thẳng đi qua 2 điểm đó.</a:t>
            </a:r>
          </a:p>
          <a:p>
            <a:pPr marL="0" lvl="0" indent="0" algn="l" rtl="0">
              <a:spcBef>
                <a:spcPts val="0"/>
              </a:spcBef>
              <a:spcAft>
                <a:spcPts val="0"/>
              </a:spcAft>
              <a:buNone/>
            </a:pPr>
            <a:endParaRPr sz="2000" dirty="0">
              <a:solidFill>
                <a:schemeClr val="lt2"/>
              </a:solidFill>
            </a:endParaRPr>
          </a:p>
          <a:p>
            <a:pPr marL="158750" indent="0">
              <a:buNone/>
            </a:pPr>
            <a:r>
              <a:rPr lang="en-US" sz="2000" b="1" dirty="0">
                <a:solidFill>
                  <a:schemeClr val="bg2">
                    <a:lumMod val="60000"/>
                    <a:lumOff val="40000"/>
                  </a:schemeClr>
                </a:solidFill>
                <a:latin typeface="Bahnschrift SemiBold" panose="020B0502040204020203" pitchFamily="34" charset="0"/>
              </a:rPr>
              <a:t>1.1 Xây dựng thuật toán</a:t>
            </a:r>
            <a:r>
              <a:rPr lang="en-US" sz="2000" b="1" dirty="0" smtClean="0">
                <a:solidFill>
                  <a:schemeClr val="bg2">
                    <a:lumMod val="60000"/>
                    <a:lumOff val="40000"/>
                  </a:schemeClr>
                </a:solidFill>
                <a:latin typeface="Bahnschrift SemiBold" panose="020B0502040204020203" pitchFamily="34" charset="0"/>
              </a:rPr>
              <a:t>:</a:t>
            </a:r>
            <a:endParaRPr lang="en-US" sz="2000" b="1" dirty="0">
              <a:solidFill>
                <a:schemeClr val="bg2">
                  <a:lumMod val="60000"/>
                  <a:lumOff val="40000"/>
                </a:schemeClr>
              </a:solidFill>
              <a:latin typeface="Bahnschrift SemiBold" panose="020B0502040204020203" pitchFamily="34" charset="0"/>
            </a:endParaRPr>
          </a:p>
          <a:p>
            <a:pPr marL="158750" indent="0">
              <a:buNone/>
            </a:pPr>
            <a:r>
              <a:rPr lang="en-US" sz="2000" b="1" i="1" dirty="0">
                <a:latin typeface="Bahnschrift SemiBold" panose="020B0502040204020203" pitchFamily="34" charset="0"/>
              </a:rPr>
              <a:t>Thuật toán bresenham chia làm 4 trường hợp với: </a:t>
            </a:r>
          </a:p>
          <a:p>
            <a:pPr marL="158750" indent="0">
              <a:buNone/>
            </a:pPr>
            <a:r>
              <a:rPr lang="en-US" sz="2000" b="1" i="1" dirty="0">
                <a:latin typeface="Bahnschrift SemiBold" panose="020B0502040204020203" pitchFamily="34" charset="0"/>
              </a:rPr>
              <a:t>+) Hệ số góc: 0 &lt;m &lt;= 1</a:t>
            </a:r>
          </a:p>
          <a:p>
            <a:pPr marL="158750" indent="0">
              <a:buNone/>
            </a:pPr>
            <a:r>
              <a:rPr lang="en-US" sz="2000" b="1" i="1" dirty="0">
                <a:latin typeface="Bahnschrift SemiBold" panose="020B0502040204020203" pitchFamily="34" charset="0"/>
              </a:rPr>
              <a:t>+) Hệ số góc: m &gt; 1</a:t>
            </a:r>
          </a:p>
          <a:p>
            <a:pPr marL="158750" indent="0">
              <a:buNone/>
            </a:pPr>
            <a:r>
              <a:rPr lang="en-US" sz="2000" b="1" i="1" dirty="0">
                <a:latin typeface="Bahnschrift SemiBold" panose="020B0502040204020203" pitchFamily="34" charset="0"/>
              </a:rPr>
              <a:t>+) Hệ số góc: -1 &lt; m &lt;= 0</a:t>
            </a:r>
          </a:p>
          <a:p>
            <a:pPr marL="158750" indent="0">
              <a:buNone/>
            </a:pPr>
            <a:r>
              <a:rPr lang="en-US" sz="2000" b="1" i="1" dirty="0" smtClean="0">
                <a:latin typeface="Bahnschrift SemiBold" panose="020B0502040204020203" pitchFamily="34" charset="0"/>
              </a:rPr>
              <a:t>+) Hệ </a:t>
            </a:r>
            <a:r>
              <a:rPr lang="en-US" sz="2000" b="1" i="1" dirty="0">
                <a:latin typeface="Bahnschrift SemiBold" panose="020B0502040204020203" pitchFamily="34" charset="0"/>
              </a:rPr>
              <a:t>số góc  m &lt; -1</a:t>
            </a:r>
          </a:p>
          <a:p>
            <a:endParaRPr lang="en-US" sz="1200" b="1" i="1" dirty="0">
              <a:latin typeface="Bahnschrift SemiBold" panose="020B0502040204020203" pitchFamily="34" charset="0"/>
            </a:endParaRPr>
          </a:p>
          <a:p>
            <a:pPr marL="158750" indent="0">
              <a:buNone/>
            </a:pPr>
            <a:endParaRPr lang="en-US" sz="1200" b="1" i="1" dirty="0" smtClean="0">
              <a:latin typeface="Bahnschrift SemiBold" panose="020B0502040204020203" pitchFamily="34" charset="0"/>
            </a:endParaRPr>
          </a:p>
          <a:p>
            <a:pPr marL="158750" indent="0">
              <a:buNone/>
            </a:pPr>
            <a:endParaRPr lang="en-US" sz="900" dirty="0"/>
          </a:p>
          <a:p>
            <a:pPr marL="0" lvl="0" indent="0" algn="l" rtl="0">
              <a:spcBef>
                <a:spcPts val="0"/>
              </a:spcBef>
              <a:spcAft>
                <a:spcPts val="0"/>
              </a:spcAft>
              <a:buNone/>
            </a:pPr>
            <a:endParaRPr dirty="0">
              <a:solidFill>
                <a:schemeClr val="lt2"/>
              </a:solidFill>
            </a:endParaRPr>
          </a:p>
          <a:p>
            <a:pPr marL="0" lvl="0" indent="0" algn="l" rtl="0">
              <a:spcBef>
                <a:spcPts val="1600"/>
              </a:spcBef>
              <a:spcAft>
                <a:spcPts val="1600"/>
              </a:spcAft>
              <a:buNone/>
            </a:pPr>
            <a:endParaRPr dirty="0">
              <a:solidFill>
                <a:schemeClr val="lt2"/>
              </a:solidFill>
            </a:endParaRPr>
          </a:p>
        </p:txBody>
      </p:sp>
    </p:spTree>
    <p:extLst>
      <p:ext uri="{BB962C8B-B14F-4D97-AF65-F5344CB8AC3E}">
        <p14:creationId xmlns:p14="http://schemas.microsoft.com/office/powerpoint/2010/main" val="217440732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2.3 Hướng dẫn code</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sz="1200" dirty="0" smtClean="0">
                <a:latin typeface="Bahnschrift SemiBold" panose="020B0502040204020203" pitchFamily="34" charset="0"/>
              </a:rPr>
              <a:t>else if (A.x != B.x &amp;&amp; A.y != B.y)    </a:t>
            </a:r>
            <a:r>
              <a:rPr lang="en-US" sz="1200" dirty="0" smtClean="0">
                <a:solidFill>
                  <a:schemeClr val="bg2"/>
                </a:solidFill>
                <a:latin typeface="Bahnschrift SemiBold" panose="020B0502040204020203" pitchFamily="34" charset="0"/>
              </a:rPr>
              <a:t>//Trường hợp xây dựng đường chéo </a:t>
            </a:r>
          </a:p>
          <a:p>
            <a:pPr marL="158750" indent="0">
              <a:buNone/>
            </a:pPr>
            <a:r>
              <a:rPr lang="en-US" sz="1200" dirty="0">
                <a:latin typeface="Bahnschrift SemiBold" panose="020B0502040204020203" pitchFamily="34" charset="0"/>
              </a:rPr>
              <a:t>	</a:t>
            </a:r>
            <a:r>
              <a:rPr lang="en-US" sz="1200" dirty="0" smtClean="0">
                <a:latin typeface="Bahnschrift SemiBold" panose="020B0502040204020203" pitchFamily="34" charset="0"/>
              </a:rPr>
              <a:t>{</a:t>
            </a:r>
            <a:r>
              <a:rPr lang="en-US" sz="1200" dirty="0">
                <a:latin typeface="Bahnschrift SemiBold" panose="020B0502040204020203" pitchFamily="34" charset="0"/>
              </a:rPr>
              <a:t>	 </a:t>
            </a:r>
          </a:p>
          <a:p>
            <a:pPr marL="158750" indent="0">
              <a:buNone/>
            </a:pPr>
            <a:r>
              <a:rPr lang="en-US" sz="1200" dirty="0">
                <a:latin typeface="Bahnschrift SemiBold" panose="020B0502040204020203" pitchFamily="34" charset="0"/>
              </a:rPr>
              <a:t>		while (C.x &lt; B.x)      </a:t>
            </a:r>
          </a:p>
          <a:p>
            <a:pPr marL="158750" indent="0">
              <a:buNone/>
            </a:pPr>
            <a:r>
              <a:rPr lang="en-US" sz="1200" dirty="0">
                <a:latin typeface="Bahnschrift SemiBold" panose="020B0502040204020203" pitchFamily="34" charset="0"/>
              </a:rPr>
              <a:t>	          {</a:t>
            </a:r>
          </a:p>
          <a:p>
            <a:pPr marL="158750" indent="0">
              <a:buNone/>
            </a:pPr>
            <a:r>
              <a:rPr lang="en-US" sz="1200" dirty="0">
                <a:latin typeface="Bahnschrift SemiBold" panose="020B0502040204020203" pitchFamily="34" charset="0"/>
              </a:rPr>
              <a:t>		     if ( m &lt;= 1)          </a:t>
            </a:r>
            <a:r>
              <a:rPr lang="en-US" sz="1200" dirty="0">
                <a:solidFill>
                  <a:schemeClr val="bg2"/>
                </a:solidFill>
                <a:latin typeface="Bahnschrift SemiBold" panose="020B0502040204020203" pitchFamily="34" charset="0"/>
              </a:rPr>
              <a:t>//TH m &lt; 1</a:t>
            </a:r>
          </a:p>
          <a:p>
            <a:pPr marL="158750" indent="0">
              <a:buNone/>
            </a:pPr>
            <a:r>
              <a:rPr lang="en-US" sz="1200" dirty="0">
                <a:latin typeface="Bahnschrift SemiBold" panose="020B0502040204020203" pitchFamily="34" charset="0"/>
              </a:rPr>
              <a:t>		    {</a:t>
            </a:r>
          </a:p>
          <a:p>
            <a:pPr marL="158750" indent="0">
              <a:buNone/>
            </a:pPr>
            <a:r>
              <a:rPr lang="en-US" sz="1200" dirty="0">
                <a:latin typeface="Bahnschrift SemiBold" panose="020B0502040204020203" pitchFamily="34" charset="0"/>
              </a:rPr>
              <a:t>			    delay(10);</a:t>
            </a:r>
          </a:p>
          <a:p>
            <a:pPr marL="158750" indent="0">
              <a:buNone/>
            </a:pPr>
            <a:r>
              <a:rPr lang="en-US" sz="1200" dirty="0">
                <a:latin typeface="Bahnschrift SemiBold" panose="020B0502040204020203" pitchFamily="34" charset="0"/>
              </a:rPr>
              <a:t>			    C.x++;             </a:t>
            </a:r>
            <a:r>
              <a:rPr lang="en-US" sz="1200" dirty="0">
                <a:solidFill>
                  <a:schemeClr val="bg2"/>
                </a:solidFill>
                <a:latin typeface="Bahnschrift SemiBold" panose="020B0502040204020203" pitchFamily="34" charset="0"/>
              </a:rPr>
              <a:t>//x++;</a:t>
            </a:r>
          </a:p>
          <a:p>
            <a:pPr marL="158750" indent="0">
              <a:buNone/>
            </a:pPr>
            <a:r>
              <a:rPr lang="en-US" sz="1200" dirty="0">
                <a:latin typeface="Bahnschrift SemiBold" panose="020B0502040204020203" pitchFamily="34" charset="0"/>
              </a:rPr>
              <a:t>		               C.y= C.y + m;             </a:t>
            </a:r>
            <a:r>
              <a:rPr lang="en-US" sz="1200" dirty="0">
                <a:solidFill>
                  <a:schemeClr val="bg2"/>
                </a:solidFill>
                <a:latin typeface="Bahnschrift SemiBold" panose="020B0502040204020203" pitchFamily="34" charset="0"/>
              </a:rPr>
              <a:t>//y = y + m</a:t>
            </a:r>
            <a:r>
              <a:rPr lang="en-US" sz="1200" dirty="0" smtClean="0">
                <a:solidFill>
                  <a:schemeClr val="bg2"/>
                </a:solidFill>
                <a:latin typeface="Bahnschrift SemiBold" panose="020B0502040204020203" pitchFamily="34" charset="0"/>
              </a:rPr>
              <a:t>;</a:t>
            </a:r>
            <a:endParaRPr lang="en-US" sz="1200" dirty="0">
              <a:solidFill>
                <a:schemeClr val="bg2"/>
              </a:solidFill>
              <a:latin typeface="Bahnschrift SemiBold" panose="020B0502040204020203" pitchFamily="34" charset="0"/>
            </a:endParaRPr>
          </a:p>
          <a:p>
            <a:pPr marL="158750" indent="0">
              <a:buNone/>
            </a:pPr>
            <a:r>
              <a:rPr lang="en-US" sz="1200" dirty="0">
                <a:latin typeface="Bahnschrift SemiBold" panose="020B0502040204020203" pitchFamily="34" charset="0"/>
              </a:rPr>
              <a:t>		        putpixel(C.x,round(C.y), BLUE);  </a:t>
            </a:r>
            <a:r>
              <a:rPr lang="en-US" sz="1200" dirty="0">
                <a:solidFill>
                  <a:schemeClr val="bg2"/>
                </a:solidFill>
                <a:latin typeface="Bahnschrift SemiBold" panose="020B0502040204020203" pitchFamily="34" charset="0"/>
              </a:rPr>
              <a:t>//hiển thị điểm</a:t>
            </a:r>
            <a:r>
              <a:rPr lang="en-US" sz="1200" dirty="0">
                <a:latin typeface="Bahnschrift SemiBold" panose="020B0502040204020203" pitchFamily="34" charset="0"/>
              </a:rPr>
              <a:t>	</a:t>
            </a:r>
          </a:p>
          <a:p>
            <a:pPr marL="158750" indent="0">
              <a:buNone/>
            </a:pPr>
            <a:r>
              <a:rPr lang="en-US" sz="1200" dirty="0">
                <a:latin typeface="Bahnschrift SemiBold" panose="020B0502040204020203" pitchFamily="34" charset="0"/>
              </a:rPr>
              <a:t>		    </a:t>
            </a:r>
            <a:r>
              <a:rPr lang="en-US" sz="1200" dirty="0" smtClean="0">
                <a:latin typeface="Bahnschrift SemiBold" panose="020B0502040204020203" pitchFamily="34" charset="0"/>
              </a:rPr>
              <a:t>}</a:t>
            </a:r>
            <a:endParaRPr lang="en-US" sz="1200" dirty="0">
              <a:latin typeface="Bahnschrift SemiBold" panose="020B0502040204020203" pitchFamily="34" charset="0"/>
            </a:endParaRPr>
          </a:p>
          <a:p>
            <a:pPr marL="158750" indent="0">
              <a:buNone/>
            </a:pPr>
            <a:r>
              <a:rPr lang="en-US" sz="1200" dirty="0">
                <a:latin typeface="Bahnschrift SemiBold" panose="020B0502040204020203" pitchFamily="34" charset="0"/>
              </a:rPr>
              <a:t>		    else if (m &gt; 1)     </a:t>
            </a:r>
            <a:r>
              <a:rPr lang="en-US" sz="1200" dirty="0">
                <a:solidFill>
                  <a:schemeClr val="bg2"/>
                </a:solidFill>
                <a:latin typeface="Bahnschrift SemiBold" panose="020B0502040204020203" pitchFamily="34" charset="0"/>
              </a:rPr>
              <a:t>//TH m &gt; 1</a:t>
            </a:r>
          </a:p>
          <a:p>
            <a:pPr marL="158750" indent="0">
              <a:buNone/>
            </a:pPr>
            <a:r>
              <a:rPr lang="en-US" sz="1200" dirty="0">
                <a:latin typeface="Bahnschrift SemiBold" panose="020B0502040204020203" pitchFamily="34" charset="0"/>
              </a:rPr>
              <a:t>		    {</a:t>
            </a:r>
          </a:p>
          <a:p>
            <a:pPr marL="158750" indent="0">
              <a:buNone/>
            </a:pPr>
            <a:r>
              <a:rPr lang="en-US" sz="1200" dirty="0">
                <a:latin typeface="Bahnschrift SemiBold" panose="020B0502040204020203" pitchFamily="34" charset="0"/>
              </a:rPr>
              <a:t>			    delay(10);</a:t>
            </a:r>
          </a:p>
          <a:p>
            <a:pPr marL="158750" indent="0">
              <a:buNone/>
            </a:pPr>
            <a:r>
              <a:rPr lang="en-US" sz="1200" dirty="0">
                <a:latin typeface="Bahnschrift SemiBold" panose="020B0502040204020203" pitchFamily="34" charset="0"/>
              </a:rPr>
              <a:t>			    C.y+= 1;               </a:t>
            </a:r>
            <a:r>
              <a:rPr lang="en-US" sz="1200" dirty="0">
                <a:solidFill>
                  <a:schemeClr val="bg2"/>
                </a:solidFill>
                <a:latin typeface="Bahnschrift SemiBold" panose="020B0502040204020203" pitchFamily="34" charset="0"/>
              </a:rPr>
              <a:t>//y++;</a:t>
            </a:r>
          </a:p>
          <a:p>
            <a:pPr marL="158750" indent="0">
              <a:buNone/>
            </a:pPr>
            <a:r>
              <a:rPr lang="en-US" sz="1200" dirty="0">
                <a:latin typeface="Bahnschrift SemiBold" panose="020B0502040204020203" pitchFamily="34" charset="0"/>
              </a:rPr>
              <a:t>			    C.x = C.x + (float)1/m;         </a:t>
            </a:r>
            <a:r>
              <a:rPr lang="en-US" sz="1200" dirty="0">
                <a:solidFill>
                  <a:schemeClr val="bg2"/>
                </a:solidFill>
                <a:latin typeface="Bahnschrift SemiBold" panose="020B0502040204020203" pitchFamily="34" charset="0"/>
              </a:rPr>
              <a:t> //x = x +1/m</a:t>
            </a:r>
          </a:p>
          <a:p>
            <a:pPr marL="158750" indent="0">
              <a:buNone/>
            </a:pPr>
            <a:r>
              <a:rPr lang="en-US" sz="1200" dirty="0">
                <a:latin typeface="Bahnschrift SemiBold" panose="020B0502040204020203" pitchFamily="34" charset="0"/>
              </a:rPr>
              <a:t>			 putpixel(round(C.x),C.y, BLUE);    </a:t>
            </a:r>
            <a:r>
              <a:rPr lang="en-US" sz="1200" dirty="0">
                <a:solidFill>
                  <a:schemeClr val="bg2"/>
                </a:solidFill>
                <a:latin typeface="Bahnschrift SemiBold" panose="020B0502040204020203" pitchFamily="34" charset="0"/>
              </a:rPr>
              <a:t>//hiển thị điểm</a:t>
            </a:r>
          </a:p>
          <a:p>
            <a:pPr marL="158750" indent="0">
              <a:buNone/>
            </a:pPr>
            <a:r>
              <a:rPr lang="en-US" sz="1200" dirty="0">
                <a:latin typeface="Bahnschrift SemiBold" panose="020B0502040204020203" pitchFamily="34" charset="0"/>
              </a:rPr>
              <a:t>		    }	</a:t>
            </a:r>
          </a:p>
          <a:p>
            <a:pPr marL="158750" indent="0">
              <a:buNone/>
            </a:pPr>
            <a:r>
              <a:rPr lang="en-US" sz="1200" dirty="0">
                <a:latin typeface="Bahnschrift SemiBold" panose="020B0502040204020203" pitchFamily="34" charset="0"/>
              </a:rPr>
              <a:t>	           }</a:t>
            </a:r>
          </a:p>
          <a:p>
            <a:pPr marL="158750" indent="0">
              <a:buNone/>
            </a:pPr>
            <a:r>
              <a:rPr lang="en-US" sz="1200" dirty="0">
                <a:latin typeface="Bahnschrift SemiBold" panose="020B0502040204020203" pitchFamily="34" charset="0"/>
              </a:rPr>
              <a:t>	</a:t>
            </a:r>
            <a:r>
              <a:rPr lang="en-US" sz="1200" dirty="0" smtClean="0">
                <a:latin typeface="Bahnschrift SemiBold" panose="020B0502040204020203" pitchFamily="34" charset="0"/>
              </a:rPr>
              <a:t>}</a:t>
            </a:r>
            <a:endParaRPr lang="en-US" sz="1200" dirty="0">
              <a:latin typeface="Bahnschrift SemiBold" panose="020B0502040204020203" pitchFamily="34" charset="0"/>
            </a:endParaRPr>
          </a:p>
          <a:p>
            <a:pPr marL="158750" indent="0">
              <a:buNone/>
            </a:pPr>
            <a:r>
              <a:rPr lang="en-US" sz="1200" dirty="0">
                <a:latin typeface="Bahnschrift SemiBold" panose="020B0502040204020203" pitchFamily="34" charset="0"/>
              </a:rPr>
              <a:t>}</a:t>
            </a:r>
          </a:p>
        </p:txBody>
      </p:sp>
    </p:spTree>
    <p:extLst>
      <p:ext uri="{BB962C8B-B14F-4D97-AF65-F5344CB8AC3E}">
        <p14:creationId xmlns:p14="http://schemas.microsoft.com/office/powerpoint/2010/main" val="185086372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2.3 Hướng dẫn code</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sz="2000" b="1" i="1" dirty="0">
                <a:solidFill>
                  <a:schemeClr val="bg2">
                    <a:lumMod val="60000"/>
                    <a:lumOff val="40000"/>
                  </a:schemeClr>
                </a:solidFill>
                <a:latin typeface="Bahnschrift SemiBold" panose="020B0502040204020203" pitchFamily="34" charset="0"/>
              </a:rPr>
              <a:t>- Xây dựng hàm main</a:t>
            </a:r>
            <a:endParaRPr lang="en-US" sz="2000" dirty="0">
              <a:solidFill>
                <a:schemeClr val="bg2">
                  <a:lumMod val="60000"/>
                  <a:lumOff val="40000"/>
                </a:schemeClr>
              </a:solidFill>
              <a:latin typeface="Bahnschrift SemiBold" panose="020B0502040204020203" pitchFamily="34" charset="0"/>
            </a:endParaRPr>
          </a:p>
          <a:p>
            <a:pPr marL="158750" indent="0">
              <a:buNone/>
            </a:pPr>
            <a:r>
              <a:rPr lang="en-US" sz="2000" dirty="0">
                <a:latin typeface="Bahnschrift SemiBold" panose="020B0502040204020203" pitchFamily="34" charset="0"/>
              </a:rPr>
              <a:t>main ()</a:t>
            </a:r>
          </a:p>
          <a:p>
            <a:pPr marL="158750" indent="0">
              <a:buNone/>
            </a:pPr>
            <a:r>
              <a:rPr lang="en-US" sz="2000" dirty="0">
                <a:latin typeface="Bahnschrift SemiBold" panose="020B0502040204020203" pitchFamily="34" charset="0"/>
              </a:rPr>
              <a:t>{</a:t>
            </a:r>
          </a:p>
          <a:p>
            <a:pPr marL="158750" indent="0">
              <a:buNone/>
            </a:pPr>
            <a:r>
              <a:rPr lang="en-US" sz="2000" dirty="0">
                <a:latin typeface="Bahnschrift SemiBold" panose="020B0502040204020203" pitchFamily="34" charset="0"/>
              </a:rPr>
              <a:t>	</a:t>
            </a:r>
            <a:r>
              <a:rPr lang="en-US" sz="2000" dirty="0">
                <a:solidFill>
                  <a:schemeClr val="bg2"/>
                </a:solidFill>
                <a:latin typeface="Bahnschrift SemiBold" panose="020B0502040204020203" pitchFamily="34" charset="0"/>
              </a:rPr>
              <a:t>//khởi tạo hàm đồ họa, thiết lập cấu hình</a:t>
            </a:r>
          </a:p>
          <a:p>
            <a:pPr marL="158750" indent="0">
              <a:buNone/>
            </a:pPr>
            <a:r>
              <a:rPr lang="en-US" sz="2000" dirty="0">
                <a:latin typeface="Bahnschrift SemiBold" panose="020B0502040204020203" pitchFamily="34" charset="0"/>
              </a:rPr>
              <a:t>	int gd,gm=VGA; gd=DETECT;  </a:t>
            </a:r>
          </a:p>
          <a:p>
            <a:pPr marL="158750" indent="0">
              <a:buNone/>
            </a:pPr>
            <a:r>
              <a:rPr lang="en-US" sz="2000" dirty="0">
                <a:latin typeface="Bahnschrift SemiBold" panose="020B0502040204020203" pitchFamily="34" charset="0"/>
              </a:rPr>
              <a:t>           initgraph(&amp;gd,&amp;gm,NULL); </a:t>
            </a:r>
          </a:p>
          <a:p>
            <a:pPr marL="158750" indent="0">
              <a:buNone/>
            </a:pPr>
            <a:r>
              <a:rPr lang="en-US" sz="2000" dirty="0">
                <a:latin typeface="Bahnschrift SemiBold" panose="020B0502040204020203" pitchFamily="34" charset="0"/>
              </a:rPr>
              <a:t>           setbkcolor(WHITE);</a:t>
            </a:r>
          </a:p>
          <a:p>
            <a:pPr marL="158750" indent="0">
              <a:buNone/>
            </a:pPr>
            <a:r>
              <a:rPr lang="en-US" sz="2000" dirty="0">
                <a:latin typeface="Bahnschrift SemiBold" panose="020B0502040204020203" pitchFamily="34" charset="0"/>
              </a:rPr>
              <a:t>    </a:t>
            </a:r>
          </a:p>
          <a:p>
            <a:pPr marL="158750" indent="0">
              <a:buNone/>
            </a:pPr>
            <a:r>
              <a:rPr lang="en-US" sz="2000" dirty="0">
                <a:latin typeface="Bahnschrift SemiBold" panose="020B0502040204020203" pitchFamily="34" charset="0"/>
              </a:rPr>
              <a:t>	</a:t>
            </a:r>
            <a:r>
              <a:rPr lang="en-US" sz="2000" dirty="0">
                <a:solidFill>
                  <a:schemeClr val="bg2"/>
                </a:solidFill>
                <a:latin typeface="Bahnschrift SemiBold" panose="020B0502040204020203" pitchFamily="34" charset="0"/>
              </a:rPr>
              <a:t>//khai báo a,b</a:t>
            </a:r>
          </a:p>
          <a:p>
            <a:pPr marL="158750" indent="0">
              <a:buNone/>
            </a:pPr>
            <a:r>
              <a:rPr lang="en-US" sz="2000" dirty="0">
                <a:latin typeface="Bahnschrift SemiBold" panose="020B0502040204020203" pitchFamily="34" charset="0"/>
              </a:rPr>
              <a:t>	diem A,B;</a:t>
            </a:r>
          </a:p>
        </p:txBody>
      </p:sp>
    </p:spTree>
    <p:extLst>
      <p:ext uri="{BB962C8B-B14F-4D97-AF65-F5344CB8AC3E}">
        <p14:creationId xmlns:p14="http://schemas.microsoft.com/office/powerpoint/2010/main" val="139249448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2.3 Hướng dẫn code</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sz="1600" dirty="0">
                <a:solidFill>
                  <a:schemeClr val="bg2"/>
                </a:solidFill>
                <a:latin typeface="Bahnschrift SemiBold" panose="020B0502040204020203" pitchFamily="34" charset="0"/>
              </a:rPr>
              <a:t>//nhập 2 điểm A và B </a:t>
            </a:r>
          </a:p>
          <a:p>
            <a:pPr marL="158750" indent="0">
              <a:buNone/>
            </a:pPr>
            <a:r>
              <a:rPr lang="en-US" sz="1600" dirty="0">
                <a:latin typeface="Bahnschrift SemiBold" panose="020B0502040204020203" pitchFamily="34" charset="0"/>
              </a:rPr>
              <a:t>	cout&lt;&lt;"nhap A: "&lt;&lt;endl&lt;&lt;"x= ";</a:t>
            </a:r>
          </a:p>
          <a:p>
            <a:pPr marL="158750" indent="0">
              <a:buNone/>
            </a:pPr>
            <a:r>
              <a:rPr lang="en-US" sz="1600" dirty="0">
                <a:latin typeface="Bahnschrift SemiBold" panose="020B0502040204020203" pitchFamily="34" charset="0"/>
              </a:rPr>
              <a:t>	cin&gt;&gt;A.x;</a:t>
            </a:r>
          </a:p>
          <a:p>
            <a:pPr marL="158750" indent="0">
              <a:buNone/>
            </a:pPr>
            <a:r>
              <a:rPr lang="en-US" sz="1600" dirty="0">
                <a:latin typeface="Bahnschrift SemiBold" panose="020B0502040204020203" pitchFamily="34" charset="0"/>
              </a:rPr>
              <a:t>	cout&lt;&lt;endl&lt;&lt;"y= ";</a:t>
            </a:r>
          </a:p>
          <a:p>
            <a:pPr marL="158750" indent="0">
              <a:buNone/>
            </a:pPr>
            <a:r>
              <a:rPr lang="en-US" sz="1600" dirty="0">
                <a:latin typeface="Bahnschrift SemiBold" panose="020B0502040204020203" pitchFamily="34" charset="0"/>
              </a:rPr>
              <a:t>	cin&gt;&gt;A.y;</a:t>
            </a:r>
          </a:p>
          <a:p>
            <a:pPr marL="158750" indent="0">
              <a:buNone/>
            </a:pPr>
            <a:r>
              <a:rPr lang="en-US" sz="1600" dirty="0">
                <a:latin typeface="Bahnschrift SemiBold" panose="020B0502040204020203" pitchFamily="34" charset="0"/>
              </a:rPr>
              <a:t>	cout&lt;&lt;endl&lt;&lt;"nhap B: "&lt;&lt;endl&lt;&lt;"x= ";</a:t>
            </a:r>
          </a:p>
          <a:p>
            <a:pPr marL="158750" indent="0">
              <a:buNone/>
            </a:pPr>
            <a:r>
              <a:rPr lang="en-US" sz="1600" dirty="0">
                <a:latin typeface="Bahnschrift SemiBold" panose="020B0502040204020203" pitchFamily="34" charset="0"/>
              </a:rPr>
              <a:t>	cin&gt;&gt;B.x;</a:t>
            </a:r>
          </a:p>
          <a:p>
            <a:pPr marL="158750" indent="0">
              <a:buNone/>
            </a:pPr>
            <a:r>
              <a:rPr lang="en-US" sz="1600" dirty="0">
                <a:latin typeface="Bahnschrift SemiBold" panose="020B0502040204020203" pitchFamily="34" charset="0"/>
              </a:rPr>
              <a:t>	cout&lt;&lt;endl&lt;&lt;"y= ";</a:t>
            </a:r>
          </a:p>
          <a:p>
            <a:pPr marL="158750" indent="0">
              <a:buNone/>
            </a:pPr>
            <a:r>
              <a:rPr lang="en-US" sz="1600" dirty="0">
                <a:latin typeface="Bahnschrift SemiBold" panose="020B0502040204020203" pitchFamily="34" charset="0"/>
              </a:rPr>
              <a:t>	cin&gt;&gt;B.y;</a:t>
            </a:r>
          </a:p>
          <a:p>
            <a:pPr marL="158750" indent="0">
              <a:buNone/>
            </a:pPr>
            <a:r>
              <a:rPr lang="en-US" sz="1600" dirty="0">
                <a:latin typeface="Bahnschrift SemiBold" panose="020B0502040204020203" pitchFamily="34" charset="0"/>
              </a:rPr>
              <a:t>    </a:t>
            </a:r>
            <a:r>
              <a:rPr lang="en-US" sz="1600" dirty="0">
                <a:solidFill>
                  <a:schemeClr val="bg2"/>
                </a:solidFill>
                <a:latin typeface="Bahnschrift SemiBold" panose="020B0502040204020203" pitchFamily="34" charset="0"/>
              </a:rPr>
              <a:t>//thực hiện thuật toán</a:t>
            </a:r>
          </a:p>
          <a:p>
            <a:pPr marL="158750" indent="0">
              <a:buNone/>
            </a:pPr>
            <a:r>
              <a:rPr lang="en-US" sz="1600" dirty="0">
                <a:latin typeface="Bahnschrift SemiBold" panose="020B0502040204020203" pitchFamily="34" charset="0"/>
              </a:rPr>
              <a:t>	DDA(A,B);		</a:t>
            </a:r>
          </a:p>
          <a:p>
            <a:pPr marL="158750" indent="0">
              <a:buNone/>
            </a:pPr>
            <a:r>
              <a:rPr lang="en-US" sz="1600" dirty="0">
                <a:latin typeface="Bahnschrift SemiBold" panose="020B0502040204020203" pitchFamily="34" charset="0"/>
              </a:rPr>
              <a:t>           </a:t>
            </a:r>
            <a:endParaRPr lang="en-US" sz="1600" dirty="0" smtClean="0">
              <a:latin typeface="Bahnschrift SemiBold" panose="020B0502040204020203" pitchFamily="34" charset="0"/>
            </a:endParaRPr>
          </a:p>
          <a:p>
            <a:pPr marL="158750" indent="0">
              <a:buNone/>
            </a:pPr>
            <a:r>
              <a:rPr lang="en-US" sz="1600" dirty="0">
                <a:latin typeface="Bahnschrift SemiBold" panose="020B0502040204020203" pitchFamily="34" charset="0"/>
              </a:rPr>
              <a:t> </a:t>
            </a:r>
            <a:r>
              <a:rPr lang="en-US" sz="1600" dirty="0" smtClean="0">
                <a:latin typeface="Bahnschrift SemiBold" panose="020B0502040204020203" pitchFamily="34" charset="0"/>
              </a:rPr>
              <a:t>             Sleep(3000</a:t>
            </a:r>
            <a:r>
              <a:rPr lang="en-US" sz="1600" dirty="0">
                <a:latin typeface="Bahnschrift SemiBold" panose="020B0502040204020203" pitchFamily="34" charset="0"/>
              </a:rPr>
              <a:t>); </a:t>
            </a:r>
          </a:p>
          <a:p>
            <a:pPr marL="158750" indent="0">
              <a:buNone/>
            </a:pPr>
            <a:r>
              <a:rPr lang="en-US" sz="1600" dirty="0">
                <a:latin typeface="Bahnschrift SemiBold" panose="020B0502040204020203" pitchFamily="34" charset="0"/>
              </a:rPr>
              <a:t>	return 0; </a:t>
            </a:r>
            <a:endParaRPr lang="en-US" sz="1600" dirty="0" smtClean="0">
              <a:latin typeface="Bahnschrift SemiBold" panose="020B0502040204020203" pitchFamily="34" charset="0"/>
            </a:endParaRPr>
          </a:p>
          <a:p>
            <a:pPr marL="158750" indent="0">
              <a:buNone/>
            </a:pPr>
            <a:r>
              <a:rPr lang="en-US" sz="1600" dirty="0" smtClean="0">
                <a:latin typeface="Bahnschrift SemiBold" panose="020B0502040204020203" pitchFamily="34" charset="0"/>
              </a:rPr>
              <a:t> </a:t>
            </a:r>
            <a:r>
              <a:rPr lang="en-US" sz="1600" dirty="0">
                <a:latin typeface="Bahnschrift SemiBold" panose="020B0502040204020203" pitchFamily="34" charset="0"/>
              </a:rPr>
              <a:t>}</a:t>
            </a:r>
          </a:p>
        </p:txBody>
      </p:sp>
    </p:spTree>
    <p:extLst>
      <p:ext uri="{BB962C8B-B14F-4D97-AF65-F5344CB8AC3E}">
        <p14:creationId xmlns:p14="http://schemas.microsoft.com/office/powerpoint/2010/main" val="95457045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2.3 Hướng dẫn code</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sz="1600" b="1" i="1">
                <a:solidFill>
                  <a:schemeClr val="bg2">
                    <a:lumMod val="60000"/>
                    <a:lumOff val="40000"/>
                  </a:schemeClr>
                </a:solidFill>
                <a:latin typeface="Bahnschrift SemiBold" panose="020B0502040204020203" pitchFamily="34" charset="0"/>
              </a:rPr>
              <a:t>- Kết quả chạy chương </a:t>
            </a:r>
            <a:r>
              <a:rPr lang="en-US" sz="1600" b="1" i="1" smtClean="0">
                <a:solidFill>
                  <a:schemeClr val="bg2">
                    <a:lumMod val="60000"/>
                    <a:lumOff val="40000"/>
                  </a:schemeClr>
                </a:solidFill>
                <a:latin typeface="Bahnschrift SemiBold" panose="020B0502040204020203" pitchFamily="34" charset="0"/>
              </a:rPr>
              <a:t>trình: </a:t>
            </a:r>
            <a:r>
              <a:rPr lang="en-US" sz="1600" b="1" i="1"/>
              <a:t>Cho 2 điểm A(1,1) và B(100,100) trường hợp m &lt;= 1</a:t>
            </a:r>
            <a:endParaRPr lang="en-US" sz="1600"/>
          </a:p>
          <a:p>
            <a:pPr marL="158750" indent="0">
              <a:buNone/>
            </a:pPr>
            <a:endParaRPr lang="en-US" sz="1600" i="1">
              <a:solidFill>
                <a:schemeClr val="bg2">
                  <a:lumMod val="60000"/>
                  <a:lumOff val="40000"/>
                </a:schemeClr>
              </a:solidFill>
              <a:latin typeface="Bahnschrift SemiBold" panose="020B0502040204020203" pitchFamily="34" charset="0"/>
            </a:endParaRPr>
          </a:p>
        </p:txBody>
      </p:sp>
    </p:spTree>
    <p:extLst>
      <p:ext uri="{BB962C8B-B14F-4D97-AF65-F5344CB8AC3E}">
        <p14:creationId xmlns:p14="http://schemas.microsoft.com/office/powerpoint/2010/main" val="31943338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endParaRPr lang="en-US"/>
          </a:p>
        </p:txBody>
      </p:sp>
      <p:sp>
        <p:nvSpPr>
          <p:cNvPr id="3" name="Title 2"/>
          <p:cNvSpPr>
            <a:spLocks noGrp="1"/>
          </p:cNvSpPr>
          <p:nvPr>
            <p:ph type="title"/>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25691361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2.3 Hướng dẫn code</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sz="1600" b="1" i="1">
                <a:solidFill>
                  <a:schemeClr val="bg2">
                    <a:lumMod val="60000"/>
                    <a:lumOff val="40000"/>
                  </a:schemeClr>
                </a:solidFill>
                <a:latin typeface="Bahnschrift SemiBold" panose="020B0502040204020203" pitchFamily="34" charset="0"/>
              </a:rPr>
              <a:t>- Kết quả chạy chương </a:t>
            </a:r>
            <a:r>
              <a:rPr lang="en-US" sz="1600" b="1" i="1" smtClean="0">
                <a:solidFill>
                  <a:schemeClr val="bg2">
                    <a:lumMod val="60000"/>
                    <a:lumOff val="40000"/>
                  </a:schemeClr>
                </a:solidFill>
                <a:latin typeface="Bahnschrift SemiBold" panose="020B0502040204020203" pitchFamily="34" charset="0"/>
              </a:rPr>
              <a:t>trình: </a:t>
            </a:r>
            <a:r>
              <a:rPr lang="en-US" sz="1600" b="1" i="1"/>
              <a:t>Cho 2 điểm A(1,1) và B(200,300) =&gt; m = 299/199 &gt;  1</a:t>
            </a:r>
            <a:endParaRPr lang="en-US" sz="1600" i="1"/>
          </a:p>
          <a:p>
            <a:pPr marL="158750" indent="0">
              <a:buNone/>
            </a:pPr>
            <a:endParaRPr lang="en-US" sz="1600" i="1">
              <a:solidFill>
                <a:schemeClr val="bg2">
                  <a:lumMod val="60000"/>
                  <a:lumOff val="40000"/>
                </a:schemeClr>
              </a:solidFill>
              <a:latin typeface="Bahnschrift SemiBold" panose="020B0502040204020203" pitchFamily="34" charset="0"/>
            </a:endParaRPr>
          </a:p>
        </p:txBody>
      </p:sp>
    </p:spTree>
    <p:extLst>
      <p:ext uri="{BB962C8B-B14F-4D97-AF65-F5344CB8AC3E}">
        <p14:creationId xmlns:p14="http://schemas.microsoft.com/office/powerpoint/2010/main" val="166436241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endParaRPr lang="en-US"/>
          </a:p>
        </p:txBody>
      </p:sp>
      <p:sp>
        <p:nvSpPr>
          <p:cNvPr id="3" name="Title 2"/>
          <p:cNvSpPr>
            <a:spLocks noGrp="1"/>
          </p:cNvSpPr>
          <p:nvPr>
            <p:ph type="title"/>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70835743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346365" y="2123880"/>
            <a:ext cx="9490365" cy="572700"/>
          </a:xfrm>
          <a:prstGeom prst="rect">
            <a:avLst/>
          </a:prstGeom>
        </p:spPr>
        <p:txBody>
          <a:bodyPr spcFirstLastPara="1" wrap="square" lIns="91425" tIns="91425" rIns="91425" bIns="91425" anchor="t" anchorCtr="0">
            <a:noAutofit/>
          </a:bodyPr>
          <a:lstStyle/>
          <a:p>
            <a:r>
              <a:rPr lang="en-GB" sz="2400">
                <a:latin typeface="OCR A Extended" panose="02010509020102010303" pitchFamily="50" charset="0"/>
              </a:rPr>
              <a:t>CHƯƠNG 3: THU</a:t>
            </a:r>
            <a:r>
              <a:rPr lang="en-US" sz="2400">
                <a:latin typeface="OCR A Extended" panose="02010509020102010303" pitchFamily="50" charset="0"/>
              </a:rPr>
              <a:t>ẬT TOÁN  ĐƯỜNG TRÒN MIDPOINT</a:t>
            </a:r>
          </a:p>
        </p:txBody>
      </p:sp>
    </p:spTree>
    <p:extLst>
      <p:ext uri="{BB962C8B-B14F-4D97-AF65-F5344CB8AC3E}">
        <p14:creationId xmlns:p14="http://schemas.microsoft.com/office/powerpoint/2010/main" val="359696598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3.0 Giới thiệu đề bài</a:t>
            </a:r>
          </a:p>
        </p:txBody>
      </p:sp>
      <p:sp>
        <p:nvSpPr>
          <p:cNvPr id="110" name="Google Shape;110;p25"/>
          <p:cNvSpPr txBox="1">
            <a:spLocks noGrp="1"/>
          </p:cNvSpPr>
          <p:nvPr>
            <p:ph type="body" idx="1"/>
          </p:nvPr>
        </p:nvSpPr>
        <p:spPr>
          <a:xfrm>
            <a:off x="720000" y="962890"/>
            <a:ext cx="7704000" cy="4045527"/>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endParaRPr lang="en-US" sz="2000" b="1" dirty="0" smtClean="0">
              <a:solidFill>
                <a:schemeClr val="accent2">
                  <a:lumMod val="60000"/>
                  <a:lumOff val="40000"/>
                </a:schemeClr>
              </a:solidFill>
            </a:endParaRPr>
          </a:p>
          <a:p>
            <a:pPr marL="158750" indent="0">
              <a:buNone/>
            </a:pPr>
            <a:r>
              <a:rPr lang="en-US" sz="2000" b="1" dirty="0">
                <a:solidFill>
                  <a:schemeClr val="accent2">
                    <a:lumMod val="60000"/>
                    <a:lumOff val="40000"/>
                  </a:schemeClr>
                </a:solidFill>
              </a:rPr>
              <a:t>1) Đặt vấn đề:</a:t>
            </a:r>
            <a:r>
              <a:rPr lang="en-US" sz="2000" dirty="0"/>
              <a:t> Cho  I(x1,y1) và bán kính R. Hãy vẽ đường tròn tâm I và bán kính R</a:t>
            </a:r>
          </a:p>
          <a:p>
            <a:pPr marL="158750" indent="0">
              <a:buNone/>
            </a:pPr>
            <a:r>
              <a:rPr lang="en-US" sz="2000" dirty="0"/>
              <a:t> </a:t>
            </a:r>
          </a:p>
          <a:p>
            <a:pPr marL="158750" indent="0">
              <a:buNone/>
            </a:pPr>
            <a:r>
              <a:rPr lang="en-US" sz="2000" b="1" i="1" dirty="0">
                <a:solidFill>
                  <a:schemeClr val="bg2">
                    <a:lumMod val="60000"/>
                    <a:lumOff val="40000"/>
                  </a:schemeClr>
                </a:solidFill>
              </a:rPr>
              <a:t>3.1 Xây dựng thuật toán:</a:t>
            </a:r>
            <a:endParaRPr lang="en-US" sz="2000" i="1" dirty="0">
              <a:solidFill>
                <a:schemeClr val="bg2">
                  <a:lumMod val="60000"/>
                  <a:lumOff val="40000"/>
                </a:schemeClr>
              </a:solidFill>
            </a:endParaRPr>
          </a:p>
          <a:p>
            <a:pPr marL="158750" indent="0">
              <a:buNone/>
            </a:pPr>
            <a:r>
              <a:rPr lang="en-US" sz="2000" b="1" dirty="0"/>
              <a:t>Để xây dựng đường tròn tâm I(x,y) bán kính R.</a:t>
            </a:r>
            <a:endParaRPr lang="en-US" sz="2000" dirty="0"/>
          </a:p>
          <a:p>
            <a:pPr marL="158750" lvl="0" indent="0">
              <a:buNone/>
            </a:pPr>
            <a:r>
              <a:rPr lang="en-US" sz="2000" b="1" dirty="0" smtClean="0"/>
              <a:t>- Ta </a:t>
            </a:r>
            <a:r>
              <a:rPr lang="en-US" sz="2000" b="1" dirty="0"/>
              <a:t>sử dụng thuật toán midpoint để xây dựng đường tròn tâm O bán kính </a:t>
            </a:r>
            <a:r>
              <a:rPr lang="en-US" sz="2000" b="1" dirty="0" smtClean="0"/>
              <a:t>R</a:t>
            </a:r>
            <a:endParaRPr lang="en-US" sz="2000" dirty="0"/>
          </a:p>
          <a:p>
            <a:pPr marL="158750" lvl="0" indent="0">
              <a:buNone/>
            </a:pPr>
            <a:r>
              <a:rPr lang="en-US" sz="2000" b="1" dirty="0" smtClean="0"/>
              <a:t>- Sử </a:t>
            </a:r>
            <a:r>
              <a:rPr lang="en-US" sz="2000" b="1" dirty="0"/>
              <a:t>dụng phép tịnh tiến vectơ OI(x,y) đối với mỗi điểm trên đường tròn ta được đường tròn tâm I bán kính R</a:t>
            </a:r>
            <a:endParaRPr lang="en-US" sz="2000" dirty="0"/>
          </a:p>
          <a:p>
            <a:endParaRPr lang="en-US" sz="1200" b="1" i="1" dirty="0">
              <a:latin typeface="Bahnschrift SemiBold" panose="020B0502040204020203" pitchFamily="34" charset="0"/>
            </a:endParaRPr>
          </a:p>
          <a:p>
            <a:pPr marL="158750" indent="0">
              <a:buNone/>
            </a:pPr>
            <a:endParaRPr lang="en-US" sz="1200" b="1" i="1" dirty="0" smtClean="0">
              <a:latin typeface="Bahnschrift SemiBold" panose="020B0502040204020203" pitchFamily="34" charset="0"/>
            </a:endParaRPr>
          </a:p>
          <a:p>
            <a:pPr marL="158750" indent="0">
              <a:buNone/>
            </a:pPr>
            <a:endParaRPr lang="en-US" sz="900" dirty="0"/>
          </a:p>
          <a:p>
            <a:pPr marL="0" lvl="0" indent="0" algn="l" rtl="0">
              <a:spcBef>
                <a:spcPts val="0"/>
              </a:spcBef>
              <a:spcAft>
                <a:spcPts val="0"/>
              </a:spcAft>
              <a:buNone/>
            </a:pPr>
            <a:endParaRPr dirty="0">
              <a:solidFill>
                <a:schemeClr val="lt2"/>
              </a:solidFill>
            </a:endParaRPr>
          </a:p>
          <a:p>
            <a:pPr marL="0" lvl="0" indent="0" algn="l" rtl="0">
              <a:spcBef>
                <a:spcPts val="1600"/>
              </a:spcBef>
              <a:spcAft>
                <a:spcPts val="1600"/>
              </a:spcAft>
              <a:buNone/>
            </a:pPr>
            <a:endParaRPr dirty="0">
              <a:solidFill>
                <a:schemeClr val="lt2"/>
              </a:solidFill>
            </a:endParaRPr>
          </a:p>
        </p:txBody>
      </p:sp>
    </p:spTree>
    <p:extLst>
      <p:ext uri="{BB962C8B-B14F-4D97-AF65-F5344CB8AC3E}">
        <p14:creationId xmlns:p14="http://schemas.microsoft.com/office/powerpoint/2010/main" val="367808224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1.0 Giới thiệu đề bài</a:t>
            </a:r>
          </a:p>
        </p:txBody>
      </p:sp>
      <p:sp>
        <p:nvSpPr>
          <p:cNvPr id="110" name="Google Shape;110;p25"/>
          <p:cNvSpPr txBox="1">
            <a:spLocks noGrp="1"/>
          </p:cNvSpPr>
          <p:nvPr>
            <p:ph type="body" idx="1"/>
          </p:nvPr>
        </p:nvSpPr>
        <p:spPr>
          <a:xfrm>
            <a:off x="720000" y="962890"/>
            <a:ext cx="7704000" cy="4045527"/>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endParaRPr lang="en-US" sz="2000" b="1" smtClean="0">
              <a:solidFill>
                <a:schemeClr val="accent2">
                  <a:lumMod val="60000"/>
                  <a:lumOff val="40000"/>
                </a:schemeClr>
              </a:solidFill>
              <a:latin typeface="Bahnschrift SemiBold" panose="020B0502040204020203" pitchFamily="34" charset="0"/>
            </a:endParaRPr>
          </a:p>
          <a:p>
            <a:pPr marL="158750" indent="0">
              <a:buNone/>
            </a:pPr>
            <a:r>
              <a:rPr lang="en-US" sz="2000">
                <a:solidFill>
                  <a:schemeClr val="bg2">
                    <a:lumMod val="60000"/>
                    <a:lumOff val="40000"/>
                  </a:schemeClr>
                </a:solidFill>
                <a:latin typeface="Bahnschrift SemiBold" panose="020B0502040204020203" pitchFamily="34" charset="0"/>
              </a:rPr>
              <a:t>1.cách xây dựng đường tròn tâm O bán kính R</a:t>
            </a:r>
          </a:p>
          <a:p>
            <a:pPr marL="158750" indent="0">
              <a:buNone/>
            </a:pPr>
            <a:r>
              <a:rPr lang="en-US" sz="2000">
                <a:latin typeface="Bahnschrift SemiBold" panose="020B0502040204020203" pitchFamily="34" charset="0"/>
              </a:rPr>
              <a:t>Do tính đối xứng của đường tròn nên ta chỉ cần khảo sát trên 1/8 đường tròn, sau đó lấy đối xứng. </a:t>
            </a:r>
          </a:p>
          <a:p>
            <a:pPr marL="158750" indent="0">
              <a:buNone/>
            </a:pPr>
            <a:r>
              <a:rPr lang="en-US" sz="2000">
                <a:latin typeface="Bahnschrift SemiBold" panose="020B0502040204020203" pitchFamily="34" charset="0"/>
              </a:rPr>
              <a:t>	</a:t>
            </a:r>
          </a:p>
          <a:p>
            <a:pPr marL="158750" indent="0">
              <a:buNone/>
            </a:pPr>
            <a:r>
              <a:rPr lang="en-US" sz="2000">
                <a:latin typeface="Bahnschrift SemiBold" panose="020B0502040204020203" pitchFamily="34" charset="0"/>
              </a:rPr>
              <a:t>Giả sử P(x,y) là một điểm </a:t>
            </a:r>
          </a:p>
          <a:p>
            <a:pPr marL="158750" indent="0">
              <a:buNone/>
            </a:pPr>
            <a:r>
              <a:rPr lang="en-US" sz="2000">
                <a:latin typeface="Bahnschrift SemiBold" panose="020B0502040204020203" pitchFamily="34" charset="0"/>
              </a:rPr>
              <a:t>bất kỳ trên cung được khảo </a:t>
            </a:r>
          </a:p>
          <a:p>
            <a:pPr marL="158750" indent="0">
              <a:buNone/>
            </a:pPr>
            <a:r>
              <a:rPr lang="en-US" sz="2000">
                <a:latin typeface="Bahnschrift SemiBold" panose="020B0502040204020203" pitchFamily="34" charset="0"/>
              </a:rPr>
              <a:t>sát (cung tô màu xám). Các vị trí đối xứng với P qua các trục tọa độ và các đường phân giác là (±x, ±y) và (±y, ±x).</a:t>
            </a:r>
          </a:p>
          <a:p>
            <a:pPr marL="158750" indent="0">
              <a:buNone/>
            </a:pPr>
            <a:endParaRPr lang="en-US" sz="1200" b="1" i="1">
              <a:latin typeface="Bahnschrift SemiBold" panose="020B0502040204020203" pitchFamily="34" charset="0"/>
            </a:endParaRPr>
          </a:p>
          <a:p>
            <a:pPr marL="158750" indent="0">
              <a:buNone/>
            </a:pPr>
            <a:endParaRPr lang="en-US" sz="1200" b="1" i="1" smtClean="0">
              <a:latin typeface="Bahnschrift SemiBold" panose="020B0502040204020203" pitchFamily="34" charset="0"/>
            </a:endParaRPr>
          </a:p>
          <a:p>
            <a:pPr marL="158750" indent="0">
              <a:buNone/>
            </a:pPr>
            <a:endParaRPr lang="en-US" sz="900">
              <a:latin typeface="Bahnschrift SemiBold" panose="020B0502040204020203" pitchFamily="34" charset="0"/>
            </a:endParaRPr>
          </a:p>
          <a:p>
            <a:pPr marL="0" lvl="0" indent="0" algn="l" rtl="0">
              <a:spcBef>
                <a:spcPts val="0"/>
              </a:spcBef>
              <a:spcAft>
                <a:spcPts val="0"/>
              </a:spcAft>
              <a:buNone/>
            </a:pPr>
            <a:endParaRPr>
              <a:solidFill>
                <a:schemeClr val="lt2"/>
              </a:solidFill>
              <a:latin typeface="Bahnschrift SemiBold" panose="020B0502040204020203" pitchFamily="34" charset="0"/>
            </a:endParaRPr>
          </a:p>
          <a:p>
            <a:pPr marL="0" lvl="0" indent="0" algn="l" rtl="0">
              <a:spcBef>
                <a:spcPts val="1600"/>
              </a:spcBef>
              <a:spcAft>
                <a:spcPts val="1600"/>
              </a:spcAft>
              <a:buNone/>
            </a:pPr>
            <a:endParaRPr>
              <a:solidFill>
                <a:schemeClr val="lt2"/>
              </a:solidFill>
              <a:latin typeface="Bahnschrift SemiBold" panose="020B0502040204020203" pitchFamily="34" charset="0"/>
            </a:endParaRPr>
          </a:p>
        </p:txBody>
      </p:sp>
    </p:spTree>
    <p:extLst>
      <p:ext uri="{BB962C8B-B14F-4D97-AF65-F5344CB8AC3E}">
        <p14:creationId xmlns:p14="http://schemas.microsoft.com/office/powerpoint/2010/main" val="14650380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1.0 Giới thiệu đề bài</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sz="1200" b="1" i="1" dirty="0">
                <a:solidFill>
                  <a:schemeClr val="tx1">
                    <a:lumMod val="50000"/>
                    <a:lumOff val="50000"/>
                  </a:schemeClr>
                </a:solidFill>
                <a:latin typeface="Bahnschrift SemiBold" panose="020B0502040204020203" pitchFamily="34" charset="0"/>
              </a:rPr>
              <a:t>a) Trường hợp hệ số góc 0 &lt; m &lt;= 1:</a:t>
            </a:r>
          </a:p>
          <a:p>
            <a:pPr marL="158750" indent="0">
              <a:buNone/>
            </a:pPr>
            <a:r>
              <a:rPr lang="en-US" sz="1200" b="1" i="1" dirty="0">
                <a:latin typeface="Bahnschrift SemiBold" panose="020B0502040204020203" pitchFamily="34" charset="0"/>
              </a:rPr>
              <a:t>P = 2dy – dx</a:t>
            </a:r>
          </a:p>
          <a:p>
            <a:pPr marL="158750" indent="0">
              <a:buNone/>
            </a:pPr>
            <a:r>
              <a:rPr lang="en-US" sz="1200" b="1" i="1" dirty="0">
                <a:latin typeface="Bahnschrift SemiBold" panose="020B0502040204020203" pitchFamily="34" charset="0"/>
              </a:rPr>
              <a:t>+ nếu P &gt;= 0 y++; P = P + (2dy – 2dx);</a:t>
            </a:r>
          </a:p>
          <a:p>
            <a:pPr marL="158750" indent="0">
              <a:buNone/>
            </a:pPr>
            <a:r>
              <a:rPr lang="en-US" sz="1200" b="1" i="1" dirty="0">
                <a:latin typeface="Bahnschrift SemiBold" panose="020B0502040204020203" pitchFamily="34" charset="0"/>
              </a:rPr>
              <a:t>+ còn lại P = P + 2dy;</a:t>
            </a:r>
          </a:p>
          <a:p>
            <a:pPr marL="158750" indent="0">
              <a:buNone/>
            </a:pPr>
            <a:r>
              <a:rPr lang="en-US" sz="1200" b="1" i="1" dirty="0">
                <a:latin typeface="Bahnschrift SemiBold" panose="020B0502040204020203" pitchFamily="34" charset="0"/>
              </a:rPr>
              <a:t>- Thuật toán Bresenham vẽ đoạn thẳng trường cho trường hợp hệ số góc 0&lt;m&lt;1 có thể mô tả tóm tắt như sau:</a:t>
            </a:r>
          </a:p>
          <a:p>
            <a:pPr marL="158750" indent="0">
              <a:buNone/>
            </a:pPr>
            <a:r>
              <a:rPr lang="en-US" sz="1200" b="1" i="1" dirty="0">
                <a:latin typeface="Bahnschrift SemiBold" panose="020B0502040204020203" pitchFamily="34" charset="0"/>
              </a:rPr>
              <a:t> </a:t>
            </a:r>
          </a:p>
          <a:p>
            <a:pPr marL="158750" indent="0">
              <a:buNone/>
            </a:pPr>
            <a:r>
              <a:rPr lang="en-US" sz="1200" b="1" i="1" dirty="0">
                <a:solidFill>
                  <a:schemeClr val="bg2"/>
                </a:solidFill>
                <a:latin typeface="Bahnschrift SemiBold" panose="020B0502040204020203" pitchFamily="34" charset="0"/>
              </a:rPr>
              <a:t>Bước 1:</a:t>
            </a:r>
          </a:p>
          <a:p>
            <a:pPr marL="158750" indent="0">
              <a:buNone/>
            </a:pPr>
            <a:r>
              <a:rPr lang="en-US" sz="1200" b="1" i="1" dirty="0">
                <a:latin typeface="Bahnschrift SemiBold" panose="020B0502040204020203" pitchFamily="34" charset="0"/>
              </a:rPr>
              <a:t>Tính Dx = |x2 – x1| , Dy = |y2 – y1| và p = 2Dy – Dx.</a:t>
            </a:r>
          </a:p>
          <a:p>
            <a:pPr marL="158750" indent="0">
              <a:buNone/>
            </a:pPr>
            <a:r>
              <a:rPr lang="en-US" sz="1200" b="1" i="1" dirty="0">
                <a:latin typeface="Bahnschrift SemiBold" panose="020B0502040204020203" pitchFamily="34" charset="0"/>
              </a:rPr>
              <a:t>Chọn điểm xuất phát (x,y) = (x1,y1).</a:t>
            </a:r>
          </a:p>
          <a:p>
            <a:pPr marL="158750" indent="0">
              <a:buNone/>
            </a:pPr>
            <a:r>
              <a:rPr lang="en-US" sz="1200" b="1" i="1" dirty="0">
                <a:latin typeface="Bahnschrift SemiBold" panose="020B0502040204020203" pitchFamily="34" charset="0"/>
              </a:rPr>
              <a:t>Vẽ điểm (x,y).</a:t>
            </a:r>
          </a:p>
          <a:p>
            <a:endParaRPr lang="en-US" sz="1200" b="1" i="1" dirty="0">
              <a:latin typeface="Bahnschrift SemiBold" panose="020B0502040204020203" pitchFamily="34" charset="0"/>
            </a:endParaRPr>
          </a:p>
          <a:p>
            <a:pPr marL="158750" indent="0">
              <a:buNone/>
            </a:pPr>
            <a:r>
              <a:rPr lang="en-US" sz="1200" b="1" i="1" dirty="0">
                <a:solidFill>
                  <a:schemeClr val="bg2"/>
                </a:solidFill>
                <a:latin typeface="Bahnschrift SemiBold" panose="020B0502040204020203" pitchFamily="34" charset="0"/>
              </a:rPr>
              <a:t>Bước 2: Nếu x&lt;x2 thì </a:t>
            </a:r>
          </a:p>
          <a:p>
            <a:pPr marL="158750" indent="0">
              <a:buNone/>
            </a:pPr>
            <a:r>
              <a:rPr lang="en-US" sz="1200" b="1" i="1" dirty="0">
                <a:latin typeface="Bahnschrift SemiBold" panose="020B0502040204020203" pitchFamily="34" charset="0"/>
              </a:rPr>
              <a:t>x = x+1.</a:t>
            </a:r>
          </a:p>
          <a:p>
            <a:pPr marL="158750" indent="0">
              <a:buNone/>
            </a:pPr>
            <a:r>
              <a:rPr lang="en-US" sz="1200" b="1" i="1" dirty="0">
                <a:latin typeface="Bahnschrift SemiBold" panose="020B0502040204020203" pitchFamily="34" charset="0"/>
              </a:rPr>
              <a:t>Nếu p &lt; 0: p = p + 2Dy</a:t>
            </a:r>
          </a:p>
          <a:p>
            <a:pPr marL="158750" indent="0">
              <a:buNone/>
            </a:pPr>
            <a:r>
              <a:rPr lang="en-US" sz="1200" b="1" i="1" dirty="0">
                <a:latin typeface="Bahnschrift SemiBold" panose="020B0502040204020203" pitchFamily="34" charset="0"/>
              </a:rPr>
              <a:t>Ngược lại: p = p + 2( Dy – Dx) và y = y+1.</a:t>
            </a:r>
          </a:p>
          <a:p>
            <a:pPr marL="158750" indent="0">
              <a:buNone/>
            </a:pPr>
            <a:r>
              <a:rPr lang="en-US" sz="1200" b="1" i="1" dirty="0">
                <a:latin typeface="Bahnschrift SemiBold" panose="020B0502040204020203" pitchFamily="34" charset="0"/>
              </a:rPr>
              <a:t> </a:t>
            </a:r>
          </a:p>
          <a:p>
            <a:pPr marL="158750" indent="0">
              <a:buNone/>
            </a:pPr>
            <a:r>
              <a:rPr lang="en-US" sz="1200" b="1" i="1" dirty="0">
                <a:latin typeface="Bahnschrift SemiBold" panose="020B0502040204020203" pitchFamily="34" charset="0"/>
              </a:rPr>
              <a:t>Vẽ điểm (x,y) mới.</a:t>
            </a:r>
          </a:p>
          <a:p>
            <a:pPr marL="158750" indent="0">
              <a:buNone/>
            </a:pPr>
            <a:r>
              <a:rPr lang="en-US" sz="1200" b="1" i="1" dirty="0">
                <a:solidFill>
                  <a:schemeClr val="bg2"/>
                </a:solidFill>
                <a:latin typeface="Bahnschrift SemiBold" panose="020B0502040204020203" pitchFamily="34" charset="0"/>
              </a:rPr>
              <a:t>Bước 3: Lặp lại bước 2 cho đến khi x = x2</a:t>
            </a:r>
          </a:p>
          <a:p>
            <a:pPr marL="158750" indent="0">
              <a:buNone/>
            </a:pPr>
            <a:r>
              <a:rPr lang="en-US" sz="1200" b="1" i="1" dirty="0">
                <a:latin typeface="Bahnschrift SemiBold" panose="020B0502040204020203" pitchFamily="34" charset="0"/>
              </a:rPr>
              <a:t> </a:t>
            </a:r>
          </a:p>
          <a:p>
            <a:pPr marL="158750" indent="0">
              <a:buNone/>
            </a:pPr>
            <a:r>
              <a:rPr lang="en-US" sz="1200" b="1" i="1" dirty="0">
                <a:latin typeface="Bahnschrift SemiBold" panose="020B0502040204020203" pitchFamily="34" charset="0"/>
              </a:rPr>
              <a:t>Tương tự với các trường hợp còn lại:</a:t>
            </a:r>
            <a:endParaRPr sz="1200" b="1" i="1" dirty="0">
              <a:solidFill>
                <a:schemeClr val="lt2"/>
              </a:solidFill>
              <a:latin typeface="Bahnschrift SemiBold" panose="020B0502040204020203" pitchFamily="34" charset="0"/>
            </a:endParaRPr>
          </a:p>
        </p:txBody>
      </p:sp>
    </p:spTree>
    <p:extLst>
      <p:ext uri="{BB962C8B-B14F-4D97-AF65-F5344CB8AC3E}">
        <p14:creationId xmlns:p14="http://schemas.microsoft.com/office/powerpoint/2010/main" val="269978496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sp>
        <p:nvSpPr>
          <p:cNvPr id="135" name="Google Shape;135;p27"/>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ABOUT US</a:t>
            </a:r>
            <a:endParaRPr/>
          </a:p>
        </p:txBody>
      </p:sp>
      <p:sp>
        <p:nvSpPr>
          <p:cNvPr id="136" name="Google Shape;136;p27"/>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p:txBody>
      </p:sp>
      <p:cxnSp>
        <p:nvCxnSpPr>
          <p:cNvPr id="137" name="Google Shape;137;p27"/>
          <p:cNvCxnSpPr/>
          <p:nvPr/>
        </p:nvCxnSpPr>
        <p:spPr>
          <a:xfrm>
            <a:off x="6204850" y="2256450"/>
            <a:ext cx="0" cy="630600"/>
          </a:xfrm>
          <a:prstGeom prst="straightConnector1">
            <a:avLst/>
          </a:prstGeom>
          <a:noFill/>
          <a:ln w="19050" cap="flat" cmpd="sng">
            <a:solidFill>
              <a:schemeClr val="lt2"/>
            </a:solidFill>
            <a:prstDash val="solid"/>
            <a:round/>
            <a:headEnd type="oval" w="med" len="med"/>
            <a:tailEnd type="oval" w="med" len="med"/>
          </a:ln>
        </p:spPr>
      </p:cxnSp>
      <p:pic>
        <p:nvPicPr>
          <p:cNvPr id="2" name="Picture 1"/>
          <p:cNvPicPr>
            <a:picLocks noChangeAspect="1"/>
          </p:cNvPicPr>
          <p:nvPr/>
        </p:nvPicPr>
        <p:blipFill>
          <a:blip r:embed="rId4"/>
          <a:stretch>
            <a:fillRect/>
          </a:stretch>
        </p:blipFill>
        <p:spPr>
          <a:xfrm>
            <a:off x="0" y="5900"/>
            <a:ext cx="9144000" cy="5131699"/>
          </a:xfrm>
          <a:prstGeom prst="rect">
            <a:avLst/>
          </a:prstGeom>
        </p:spPr>
      </p:pic>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3.3 Hướng dẫn code</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sz="2000" b="1" i="1">
                <a:solidFill>
                  <a:schemeClr val="bg2">
                    <a:lumMod val="60000"/>
                    <a:lumOff val="40000"/>
                  </a:schemeClr>
                </a:solidFill>
                <a:latin typeface="Bahnschrift SemiBold" panose="020B0502040204020203" pitchFamily="34" charset="0"/>
              </a:rPr>
              <a:t>- Sử dụng thư viện</a:t>
            </a:r>
            <a:endParaRPr lang="en-US" sz="2000">
              <a:solidFill>
                <a:schemeClr val="bg2">
                  <a:lumMod val="60000"/>
                  <a:lumOff val="40000"/>
                </a:schemeClr>
              </a:solidFill>
              <a:latin typeface="Bahnschrift SemiBold" panose="020B0502040204020203" pitchFamily="34" charset="0"/>
            </a:endParaRPr>
          </a:p>
          <a:p>
            <a:pPr marL="158750" indent="0">
              <a:buNone/>
            </a:pPr>
            <a:r>
              <a:rPr lang="en-US" sz="2000" b="1">
                <a:latin typeface="Bahnschrift SemiBold" panose="020B0502040204020203" pitchFamily="34" charset="0"/>
              </a:rPr>
              <a:t>#include&lt;iostream&gt;</a:t>
            </a:r>
            <a:endParaRPr lang="en-US" sz="2000">
              <a:latin typeface="Bahnschrift SemiBold" panose="020B0502040204020203" pitchFamily="34" charset="0"/>
            </a:endParaRPr>
          </a:p>
          <a:p>
            <a:pPr marL="158750" indent="0">
              <a:buNone/>
            </a:pPr>
            <a:r>
              <a:rPr lang="en-US" sz="2000" b="1">
                <a:latin typeface="Bahnschrift SemiBold" panose="020B0502040204020203" pitchFamily="34" charset="0"/>
              </a:rPr>
              <a:t>#include&lt;graphics.h&gt;</a:t>
            </a:r>
            <a:endParaRPr lang="en-US" sz="2000">
              <a:latin typeface="Bahnschrift SemiBold" panose="020B0502040204020203" pitchFamily="34" charset="0"/>
            </a:endParaRPr>
          </a:p>
          <a:p>
            <a:pPr marL="158750" indent="0">
              <a:buNone/>
            </a:pPr>
            <a:r>
              <a:rPr lang="en-US" sz="2000">
                <a:latin typeface="Bahnschrift SemiBold" panose="020B0502040204020203" pitchFamily="34" charset="0"/>
              </a:rPr>
              <a:t> </a:t>
            </a:r>
          </a:p>
          <a:p>
            <a:pPr marL="158750" indent="0">
              <a:buNone/>
            </a:pPr>
            <a:r>
              <a:rPr lang="en-US" sz="2000" b="1">
                <a:latin typeface="Bahnschrift SemiBold" panose="020B0502040204020203" pitchFamily="34" charset="0"/>
              </a:rPr>
              <a:t>using namespace std;</a:t>
            </a:r>
            <a:endParaRPr lang="en-US" sz="2000">
              <a:latin typeface="Bahnschrift SemiBold" panose="020B0502040204020203" pitchFamily="34" charset="0"/>
            </a:endParaRPr>
          </a:p>
          <a:p>
            <a:pPr marL="158750" indent="0">
              <a:buNone/>
            </a:pPr>
            <a:r>
              <a:rPr lang="en-US" sz="2000">
                <a:latin typeface="Bahnschrift SemiBold" panose="020B0502040204020203" pitchFamily="34" charset="0"/>
              </a:rPr>
              <a:t> </a:t>
            </a:r>
          </a:p>
          <a:p>
            <a:pPr marL="158750" indent="0">
              <a:buNone/>
            </a:pPr>
            <a:r>
              <a:rPr lang="en-US" sz="2000" b="1" i="1">
                <a:solidFill>
                  <a:schemeClr val="bg2">
                    <a:lumMod val="60000"/>
                    <a:lumOff val="40000"/>
                  </a:schemeClr>
                </a:solidFill>
                <a:latin typeface="Bahnschrift SemiBold" panose="020B0502040204020203" pitchFamily="34" charset="0"/>
              </a:rPr>
              <a:t>- Xây dựng cấu trúc </a:t>
            </a:r>
            <a:r>
              <a:rPr lang="en-US" sz="2000" b="1" i="1" smtClean="0">
                <a:solidFill>
                  <a:schemeClr val="bg2">
                    <a:lumMod val="60000"/>
                    <a:lumOff val="40000"/>
                  </a:schemeClr>
                </a:solidFill>
                <a:latin typeface="Bahnschrift SemiBold" panose="020B0502040204020203" pitchFamily="34" charset="0"/>
              </a:rPr>
              <a:t>điểm</a:t>
            </a:r>
            <a:endParaRPr lang="en-US" sz="2000">
              <a:latin typeface="Bahnschrift SemiBold" panose="020B0502040204020203" pitchFamily="34" charset="0"/>
            </a:endParaRPr>
          </a:p>
          <a:p>
            <a:pPr marL="158750" indent="0">
              <a:buNone/>
            </a:pPr>
            <a:r>
              <a:rPr lang="en-US" sz="2000" b="1">
                <a:latin typeface="Bahnschrift SemiBold" panose="020B0502040204020203" pitchFamily="34" charset="0"/>
              </a:rPr>
              <a:t>struct diem</a:t>
            </a:r>
            <a:endParaRPr lang="en-US" sz="2000">
              <a:latin typeface="Bahnschrift SemiBold" panose="020B0502040204020203" pitchFamily="34" charset="0"/>
            </a:endParaRPr>
          </a:p>
          <a:p>
            <a:pPr marL="158750" indent="0">
              <a:buNone/>
            </a:pPr>
            <a:r>
              <a:rPr lang="en-US" sz="2000" b="1">
                <a:latin typeface="Bahnschrift SemiBold" panose="020B0502040204020203" pitchFamily="34" charset="0"/>
              </a:rPr>
              <a:t>{</a:t>
            </a:r>
            <a:endParaRPr lang="en-US" sz="2000">
              <a:latin typeface="Bahnschrift SemiBold" panose="020B0502040204020203" pitchFamily="34" charset="0"/>
            </a:endParaRPr>
          </a:p>
          <a:p>
            <a:pPr marL="158750" indent="0">
              <a:buNone/>
            </a:pPr>
            <a:r>
              <a:rPr lang="en-US" sz="2000" b="1">
                <a:latin typeface="Bahnschrift SemiBold" panose="020B0502040204020203" pitchFamily="34" charset="0"/>
              </a:rPr>
              <a:t>	float x;</a:t>
            </a:r>
            <a:endParaRPr lang="en-US" sz="2000">
              <a:latin typeface="Bahnschrift SemiBold" panose="020B0502040204020203" pitchFamily="34" charset="0"/>
            </a:endParaRPr>
          </a:p>
          <a:p>
            <a:pPr marL="158750" indent="0">
              <a:buNone/>
            </a:pPr>
            <a:r>
              <a:rPr lang="en-US" sz="2000" b="1">
                <a:latin typeface="Bahnschrift SemiBold" panose="020B0502040204020203" pitchFamily="34" charset="0"/>
              </a:rPr>
              <a:t>	float y;</a:t>
            </a:r>
            <a:endParaRPr lang="en-US" sz="2000">
              <a:latin typeface="Bahnschrift SemiBold" panose="020B0502040204020203" pitchFamily="34" charset="0"/>
            </a:endParaRPr>
          </a:p>
          <a:p>
            <a:pPr marL="158750" indent="0">
              <a:buNone/>
            </a:pPr>
            <a:r>
              <a:rPr lang="en-US" sz="2000" b="1">
                <a:latin typeface="Bahnschrift SemiBold" panose="020B0502040204020203" pitchFamily="34" charset="0"/>
              </a:rPr>
              <a:t>};</a:t>
            </a:r>
            <a:endParaRPr lang="en-US" sz="2000">
              <a:latin typeface="Bahnschrift SemiBold" panose="020B0502040204020203" pitchFamily="34" charset="0"/>
            </a:endParaRPr>
          </a:p>
        </p:txBody>
      </p:sp>
    </p:spTree>
    <p:extLst>
      <p:ext uri="{BB962C8B-B14F-4D97-AF65-F5344CB8AC3E}">
        <p14:creationId xmlns:p14="http://schemas.microsoft.com/office/powerpoint/2010/main" val="10861978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3.3 Hướng dẫn code</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sz="1400" b="1" i="1" dirty="0">
                <a:solidFill>
                  <a:schemeClr val="bg2">
                    <a:lumMod val="60000"/>
                    <a:lumOff val="40000"/>
                  </a:schemeClr>
                </a:solidFill>
                <a:latin typeface="Bahnschrift SemiBold" panose="020B0502040204020203" pitchFamily="34" charset="0"/>
              </a:rPr>
              <a:t>- Xây dựng hàm hiển thị 8 điểm đối xứng + dịch chuyển vị trí các điểm theo vectơ OI</a:t>
            </a:r>
            <a:endParaRPr lang="en-US" sz="1400" dirty="0">
              <a:solidFill>
                <a:schemeClr val="bg2">
                  <a:lumMod val="60000"/>
                  <a:lumOff val="40000"/>
                </a:schemeClr>
              </a:solidFill>
              <a:latin typeface="Bahnschrift SemiBold" panose="020B0502040204020203" pitchFamily="34" charset="0"/>
            </a:endParaRPr>
          </a:p>
          <a:p>
            <a:pPr marL="158750" indent="0">
              <a:buNone/>
            </a:pPr>
            <a:r>
              <a:rPr lang="en-US" sz="1400" dirty="0">
                <a:latin typeface="Bahnschrift SemiBold" panose="020B0502040204020203" pitchFamily="34" charset="0"/>
              </a:rPr>
              <a:t> </a:t>
            </a:r>
          </a:p>
          <a:p>
            <a:pPr marL="158750" indent="0">
              <a:buNone/>
            </a:pPr>
            <a:r>
              <a:rPr lang="en-US" sz="1400" dirty="0">
                <a:latin typeface="Bahnschrift SemiBold" panose="020B0502040204020203" pitchFamily="34" charset="0"/>
              </a:rPr>
              <a:t> </a:t>
            </a:r>
          </a:p>
          <a:p>
            <a:pPr marL="158750" indent="0">
              <a:buNone/>
            </a:pPr>
            <a:r>
              <a:rPr lang="en-US" sz="1400" b="1" dirty="0">
                <a:solidFill>
                  <a:schemeClr val="bg2"/>
                </a:solidFill>
                <a:latin typeface="Bahnschrift SemiBold" panose="020B0502040204020203" pitchFamily="34" charset="0"/>
              </a:rPr>
              <a:t>//hàm xây dựng điểm đối xứng + dịch chuyển các điểm theo vectơ OI</a:t>
            </a:r>
            <a:endParaRPr lang="en-US" sz="1400" dirty="0">
              <a:solidFill>
                <a:schemeClr val="bg2"/>
              </a:solidFill>
              <a:latin typeface="Bahnschrift SemiBold" panose="020B0502040204020203" pitchFamily="34" charset="0"/>
            </a:endParaRPr>
          </a:p>
          <a:p>
            <a:pPr marL="158750" indent="0">
              <a:buNone/>
            </a:pPr>
            <a:r>
              <a:rPr lang="en-US" sz="1400" dirty="0">
                <a:latin typeface="Bahnschrift SemiBold" panose="020B0502040204020203" pitchFamily="34" charset="0"/>
              </a:rPr>
              <a:t> </a:t>
            </a:r>
          </a:p>
          <a:p>
            <a:pPr marL="158750" indent="0">
              <a:buNone/>
            </a:pPr>
            <a:r>
              <a:rPr lang="en-US" sz="1400" b="1" dirty="0">
                <a:latin typeface="Bahnschrift SemiBold" panose="020B0502040204020203" pitchFamily="34" charset="0"/>
              </a:rPr>
              <a:t>void diemdx (diem &amp;B, int x ,int y,float R)  </a:t>
            </a:r>
            <a:r>
              <a:rPr lang="en-US" sz="1400" b="1" dirty="0">
                <a:solidFill>
                  <a:schemeClr val="bg2"/>
                </a:solidFill>
                <a:latin typeface="Bahnschrift SemiBold" panose="020B0502040204020203" pitchFamily="34" charset="0"/>
              </a:rPr>
              <a:t>//B -&gt; là điểm cần xây dựng các điểm đối xứng, (x,y) là tọa độ vectơ OI </a:t>
            </a:r>
            <a:endParaRPr lang="en-US" sz="1400" dirty="0">
              <a:solidFill>
                <a:schemeClr val="bg2"/>
              </a:solidFill>
              <a:latin typeface="Bahnschrift SemiBold" panose="020B0502040204020203" pitchFamily="34" charset="0"/>
            </a:endParaRPr>
          </a:p>
          <a:p>
            <a:pPr marL="158750" indent="0">
              <a:buNone/>
            </a:pPr>
            <a:r>
              <a:rPr lang="en-US" sz="1400" b="1" dirty="0">
                <a:latin typeface="Bahnschrift SemiBold" panose="020B0502040204020203" pitchFamily="34" charset="0"/>
              </a:rPr>
              <a:t>{</a:t>
            </a:r>
            <a:endParaRPr lang="en-US" sz="1400" dirty="0">
              <a:latin typeface="Bahnschrift SemiBold" panose="020B0502040204020203" pitchFamily="34" charset="0"/>
            </a:endParaRPr>
          </a:p>
          <a:p>
            <a:pPr marL="158750" indent="0">
              <a:buNone/>
            </a:pPr>
            <a:r>
              <a:rPr lang="en-US" sz="1400" b="1" dirty="0">
                <a:latin typeface="Bahnschrift SemiBold" panose="020B0502040204020203" pitchFamily="34" charset="0"/>
              </a:rPr>
              <a:t>	putpixel(B.x + x,B.y + y,BLUE);            </a:t>
            </a:r>
            <a:r>
              <a:rPr lang="en-US" sz="1400" b="1" dirty="0">
                <a:solidFill>
                  <a:schemeClr val="bg2"/>
                </a:solidFill>
                <a:latin typeface="Bahnschrift SemiBold" panose="020B0502040204020203" pitchFamily="34" charset="0"/>
              </a:rPr>
              <a:t>//(x,y)</a:t>
            </a:r>
            <a:endParaRPr lang="en-US" sz="1400" dirty="0">
              <a:solidFill>
                <a:schemeClr val="bg2"/>
              </a:solidFill>
              <a:latin typeface="Bahnschrift SemiBold" panose="020B0502040204020203" pitchFamily="34" charset="0"/>
            </a:endParaRPr>
          </a:p>
          <a:p>
            <a:pPr marL="158750" indent="0">
              <a:buNone/>
            </a:pPr>
            <a:r>
              <a:rPr lang="en-US" sz="1400" b="1" dirty="0">
                <a:latin typeface="Bahnschrift SemiBold" panose="020B0502040204020203" pitchFamily="34" charset="0"/>
              </a:rPr>
              <a:t>    putpixel(B.y + x,B.x + y,BLUE);                  </a:t>
            </a:r>
            <a:r>
              <a:rPr lang="en-US" sz="1400" b="1" dirty="0">
                <a:solidFill>
                  <a:schemeClr val="bg2"/>
                </a:solidFill>
                <a:latin typeface="Bahnschrift SemiBold" panose="020B0502040204020203" pitchFamily="34" charset="0"/>
              </a:rPr>
              <a:t>//(y,x)</a:t>
            </a:r>
            <a:endParaRPr lang="en-US" sz="1400" dirty="0">
              <a:solidFill>
                <a:schemeClr val="bg2"/>
              </a:solidFill>
              <a:latin typeface="Bahnschrift SemiBold" panose="020B0502040204020203" pitchFamily="34" charset="0"/>
            </a:endParaRPr>
          </a:p>
          <a:p>
            <a:pPr marL="158750" indent="0">
              <a:buNone/>
            </a:pPr>
            <a:r>
              <a:rPr lang="en-US" sz="1400" b="1" dirty="0">
                <a:latin typeface="Bahnschrift SemiBold" panose="020B0502040204020203" pitchFamily="34" charset="0"/>
              </a:rPr>
              <a:t>	putpixel(B.y + x,-B.x + y,BLUE);           </a:t>
            </a:r>
            <a:r>
              <a:rPr lang="en-US" sz="1400" b="1" dirty="0">
                <a:solidFill>
                  <a:schemeClr val="bg2"/>
                </a:solidFill>
                <a:latin typeface="Bahnschrift SemiBold" panose="020B0502040204020203" pitchFamily="34" charset="0"/>
              </a:rPr>
              <a:t>//(y,-x)</a:t>
            </a:r>
            <a:endParaRPr lang="en-US" sz="1400" dirty="0">
              <a:solidFill>
                <a:schemeClr val="bg2"/>
              </a:solidFill>
              <a:latin typeface="Bahnschrift SemiBold" panose="020B0502040204020203" pitchFamily="34" charset="0"/>
            </a:endParaRPr>
          </a:p>
          <a:p>
            <a:pPr marL="158750" indent="0">
              <a:buNone/>
            </a:pPr>
            <a:r>
              <a:rPr lang="en-US" sz="1400" b="1" dirty="0">
                <a:latin typeface="Bahnschrift SemiBold" panose="020B0502040204020203" pitchFamily="34" charset="0"/>
              </a:rPr>
              <a:t>	putpixel(B.x + x,-B.y + y,BLUE);           </a:t>
            </a:r>
            <a:r>
              <a:rPr lang="en-US" sz="1400" b="1" dirty="0">
                <a:solidFill>
                  <a:schemeClr val="bg2"/>
                </a:solidFill>
                <a:latin typeface="Bahnschrift SemiBold" panose="020B0502040204020203" pitchFamily="34" charset="0"/>
              </a:rPr>
              <a:t>//(x,-y)</a:t>
            </a:r>
            <a:endParaRPr lang="en-US" sz="1400" dirty="0">
              <a:solidFill>
                <a:schemeClr val="bg2"/>
              </a:solidFill>
              <a:latin typeface="Bahnschrift SemiBold" panose="020B0502040204020203" pitchFamily="34" charset="0"/>
            </a:endParaRPr>
          </a:p>
          <a:p>
            <a:pPr marL="158750" indent="0">
              <a:buNone/>
            </a:pPr>
            <a:r>
              <a:rPr lang="en-US" sz="1400" b="1" dirty="0">
                <a:latin typeface="Bahnschrift SemiBold" panose="020B0502040204020203" pitchFamily="34" charset="0"/>
              </a:rPr>
              <a:t>	putpixel(-B.x + x,-B.y + y,BLUE);          </a:t>
            </a:r>
            <a:r>
              <a:rPr lang="en-US" sz="1400" b="1" dirty="0">
                <a:solidFill>
                  <a:schemeClr val="bg2"/>
                </a:solidFill>
                <a:latin typeface="Bahnschrift SemiBold" panose="020B0502040204020203" pitchFamily="34" charset="0"/>
              </a:rPr>
              <a:t>//(-x,-y)</a:t>
            </a:r>
            <a:endParaRPr lang="en-US" sz="1400" dirty="0">
              <a:solidFill>
                <a:schemeClr val="bg2"/>
              </a:solidFill>
              <a:latin typeface="Bahnschrift SemiBold" panose="020B0502040204020203" pitchFamily="34" charset="0"/>
            </a:endParaRPr>
          </a:p>
          <a:p>
            <a:pPr marL="158750" indent="0">
              <a:buNone/>
            </a:pPr>
            <a:r>
              <a:rPr lang="en-US" sz="1400" b="1" dirty="0">
                <a:latin typeface="Bahnschrift SemiBold" panose="020B0502040204020203" pitchFamily="34" charset="0"/>
              </a:rPr>
              <a:t>	putpixel(-B.y + x,-B.x + y,BLUE);          </a:t>
            </a:r>
            <a:r>
              <a:rPr lang="en-US" sz="1400" b="1" dirty="0">
                <a:solidFill>
                  <a:schemeClr val="bg2"/>
                </a:solidFill>
                <a:latin typeface="Bahnschrift SemiBold" panose="020B0502040204020203" pitchFamily="34" charset="0"/>
              </a:rPr>
              <a:t>//(-y,-x)</a:t>
            </a:r>
            <a:endParaRPr lang="en-US" sz="1400" dirty="0">
              <a:solidFill>
                <a:schemeClr val="bg2"/>
              </a:solidFill>
              <a:latin typeface="Bahnschrift SemiBold" panose="020B0502040204020203" pitchFamily="34" charset="0"/>
            </a:endParaRPr>
          </a:p>
          <a:p>
            <a:pPr marL="158750" indent="0">
              <a:buNone/>
            </a:pPr>
            <a:r>
              <a:rPr lang="en-US" sz="1400" b="1" dirty="0">
                <a:latin typeface="Bahnschrift SemiBold" panose="020B0502040204020203" pitchFamily="34" charset="0"/>
              </a:rPr>
              <a:t>	putpixel(-B.y + x,B.x + y,BLUE);           </a:t>
            </a:r>
            <a:r>
              <a:rPr lang="en-US" sz="1400" b="1" dirty="0">
                <a:solidFill>
                  <a:schemeClr val="bg2"/>
                </a:solidFill>
                <a:latin typeface="Bahnschrift SemiBold" panose="020B0502040204020203" pitchFamily="34" charset="0"/>
              </a:rPr>
              <a:t>//(-y,x)</a:t>
            </a:r>
            <a:endParaRPr lang="en-US" sz="1400" dirty="0">
              <a:solidFill>
                <a:schemeClr val="bg2"/>
              </a:solidFill>
              <a:latin typeface="Bahnschrift SemiBold" panose="020B0502040204020203" pitchFamily="34" charset="0"/>
            </a:endParaRPr>
          </a:p>
          <a:p>
            <a:pPr marL="158750" indent="0">
              <a:buNone/>
            </a:pPr>
            <a:r>
              <a:rPr lang="en-US" sz="1400" b="1" dirty="0">
                <a:latin typeface="Bahnschrift SemiBold" panose="020B0502040204020203" pitchFamily="34" charset="0"/>
              </a:rPr>
              <a:t>	putpixel(-B.x + x,B.y + y,BLUE);          </a:t>
            </a:r>
            <a:r>
              <a:rPr lang="en-US" sz="1400" b="1" dirty="0">
                <a:solidFill>
                  <a:schemeClr val="bg2"/>
                </a:solidFill>
                <a:latin typeface="Bahnschrift SemiBold" panose="020B0502040204020203" pitchFamily="34" charset="0"/>
              </a:rPr>
              <a:t> //(-x,y)	</a:t>
            </a:r>
            <a:endParaRPr lang="en-US" sz="1400" dirty="0">
              <a:solidFill>
                <a:schemeClr val="bg2"/>
              </a:solidFill>
              <a:latin typeface="Bahnschrift SemiBold" panose="020B0502040204020203" pitchFamily="34" charset="0"/>
            </a:endParaRPr>
          </a:p>
          <a:p>
            <a:pPr marL="158750" indent="0">
              <a:buNone/>
            </a:pPr>
            <a:r>
              <a:rPr lang="en-US" sz="1400" b="1" dirty="0">
                <a:latin typeface="Bahnschrift SemiBold" panose="020B0502040204020203" pitchFamily="34" charset="0"/>
              </a:rPr>
              <a:t>}</a:t>
            </a:r>
            <a:endParaRPr lang="en-US" sz="1400" dirty="0">
              <a:latin typeface="Bahnschrift SemiBold" panose="020B0502040204020203" pitchFamily="34" charset="0"/>
            </a:endParaRPr>
          </a:p>
        </p:txBody>
      </p:sp>
    </p:spTree>
    <p:extLst>
      <p:ext uri="{BB962C8B-B14F-4D97-AF65-F5344CB8AC3E}">
        <p14:creationId xmlns:p14="http://schemas.microsoft.com/office/powerpoint/2010/main" val="316264020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3.3 Hướng dẫn code</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sz="2000" b="1" dirty="0">
                <a:solidFill>
                  <a:schemeClr val="bg2"/>
                </a:solidFill>
                <a:latin typeface="Bahnschrift SemiBold" panose="020B0502040204020203" pitchFamily="34" charset="0"/>
              </a:rPr>
              <a:t>//xây dựng hàm midpoint</a:t>
            </a:r>
            <a:endParaRPr lang="en-US" sz="2000" dirty="0">
              <a:solidFill>
                <a:schemeClr val="bg2"/>
              </a:solidFill>
              <a:latin typeface="Bahnschrift SemiBold" panose="020B0502040204020203" pitchFamily="34" charset="0"/>
            </a:endParaRPr>
          </a:p>
          <a:p>
            <a:pPr marL="158750" indent="0">
              <a:buNone/>
            </a:pPr>
            <a:r>
              <a:rPr lang="en-US" sz="2000" b="1" dirty="0">
                <a:latin typeface="Bahnschrift SemiBold" panose="020B0502040204020203" pitchFamily="34" charset="0"/>
              </a:rPr>
              <a:t>void midpoint (diem A,int R)</a:t>
            </a:r>
            <a:endParaRPr lang="en-US" sz="2000" dirty="0">
              <a:latin typeface="Bahnschrift SemiBold" panose="020B0502040204020203" pitchFamily="34" charset="0"/>
            </a:endParaRPr>
          </a:p>
          <a:p>
            <a:pPr marL="158750" indent="0">
              <a:buNone/>
            </a:pPr>
            <a:r>
              <a:rPr lang="en-US" sz="2000" b="1" dirty="0">
                <a:latin typeface="Bahnschrift SemiBold" panose="020B0502040204020203" pitchFamily="34" charset="0"/>
              </a:rPr>
              <a:t>{</a:t>
            </a:r>
            <a:endParaRPr lang="en-US" sz="2000" dirty="0">
              <a:latin typeface="Bahnschrift SemiBold" panose="020B0502040204020203" pitchFamily="34" charset="0"/>
            </a:endParaRPr>
          </a:p>
          <a:p>
            <a:pPr marL="158750" indent="0">
              <a:buNone/>
            </a:pPr>
            <a:r>
              <a:rPr lang="en-US" sz="2000" b="1" dirty="0">
                <a:latin typeface="Bahnschrift SemiBold" panose="020B0502040204020203" pitchFamily="34" charset="0"/>
              </a:rPr>
              <a:t>	diem B;            </a:t>
            </a:r>
            <a:r>
              <a:rPr lang="en-US" sz="2000" b="1" dirty="0">
                <a:solidFill>
                  <a:schemeClr val="bg2"/>
                </a:solidFill>
                <a:latin typeface="Bahnschrift SemiBold" panose="020B0502040204020203" pitchFamily="34" charset="0"/>
              </a:rPr>
              <a:t>//tạo điểm ban đầu B(0,R) – điểm B là điểm hiển thị </a:t>
            </a:r>
            <a:endParaRPr lang="en-US" sz="2000" dirty="0">
              <a:solidFill>
                <a:schemeClr val="bg2"/>
              </a:solidFill>
              <a:latin typeface="Bahnschrift SemiBold" panose="020B0502040204020203" pitchFamily="34" charset="0"/>
            </a:endParaRPr>
          </a:p>
          <a:p>
            <a:pPr marL="158750" indent="0">
              <a:buNone/>
            </a:pPr>
            <a:r>
              <a:rPr lang="en-US" sz="2000" b="1" dirty="0">
                <a:latin typeface="Bahnschrift SemiBold" panose="020B0502040204020203" pitchFamily="34" charset="0"/>
              </a:rPr>
              <a:t>	B.x = 0;                      </a:t>
            </a:r>
            <a:endParaRPr lang="en-US" sz="2000" dirty="0">
              <a:latin typeface="Bahnschrift SemiBold" panose="020B0502040204020203" pitchFamily="34" charset="0"/>
            </a:endParaRPr>
          </a:p>
          <a:p>
            <a:pPr marL="158750" indent="0">
              <a:buNone/>
            </a:pPr>
            <a:r>
              <a:rPr lang="en-US" sz="2000" b="1" dirty="0">
                <a:latin typeface="Bahnschrift SemiBold" panose="020B0502040204020203" pitchFamily="34" charset="0"/>
              </a:rPr>
              <a:t>	B.y = R;</a:t>
            </a:r>
            <a:endParaRPr lang="en-US" sz="2000" dirty="0">
              <a:latin typeface="Bahnschrift SemiBold" panose="020B0502040204020203" pitchFamily="34" charset="0"/>
            </a:endParaRPr>
          </a:p>
          <a:p>
            <a:pPr marL="158750" indent="0">
              <a:buNone/>
            </a:pPr>
            <a:r>
              <a:rPr lang="en-US" sz="2000" b="1" dirty="0">
                <a:latin typeface="Bahnschrift SemiBold" panose="020B0502040204020203" pitchFamily="34" charset="0"/>
              </a:rPr>
              <a:t>	</a:t>
            </a:r>
            <a:endParaRPr lang="en-US" sz="2000" dirty="0">
              <a:latin typeface="Bahnschrift SemiBold" panose="020B0502040204020203" pitchFamily="34" charset="0"/>
            </a:endParaRPr>
          </a:p>
          <a:p>
            <a:pPr marL="158750" indent="0">
              <a:buNone/>
            </a:pPr>
            <a:r>
              <a:rPr lang="en-US" sz="2000" b="1" dirty="0">
                <a:latin typeface="Bahnschrift SemiBold" panose="020B0502040204020203" pitchFamily="34" charset="0"/>
              </a:rPr>
              <a:t>	float P = (float)5/4-R;        </a:t>
            </a:r>
            <a:r>
              <a:rPr lang="en-US" sz="2000" b="1" dirty="0">
                <a:solidFill>
                  <a:schemeClr val="bg2"/>
                </a:solidFill>
                <a:latin typeface="Bahnschrift SemiBold" panose="020B0502040204020203" pitchFamily="34" charset="0"/>
              </a:rPr>
              <a:t>//tính P</a:t>
            </a:r>
            <a:endParaRPr lang="en-US" sz="2000" dirty="0">
              <a:solidFill>
                <a:schemeClr val="bg2"/>
              </a:solidFill>
              <a:latin typeface="Bahnschrift SemiBold" panose="020B0502040204020203" pitchFamily="34" charset="0"/>
            </a:endParaRPr>
          </a:p>
          <a:p>
            <a:pPr marL="158750" indent="0">
              <a:buNone/>
            </a:pPr>
            <a:r>
              <a:rPr lang="en-US" sz="2000" b="1" dirty="0">
                <a:latin typeface="Bahnschrift SemiBold" panose="020B0502040204020203" pitchFamily="34" charset="0"/>
              </a:rPr>
              <a:t>	diemdx(B,A.x,A.y,R);        </a:t>
            </a:r>
            <a:r>
              <a:rPr lang="en-US" sz="2000" b="1" dirty="0">
                <a:solidFill>
                  <a:schemeClr val="bg2"/>
                </a:solidFill>
                <a:latin typeface="Bahnschrift SemiBold" panose="020B0502040204020203" pitchFamily="34" charset="0"/>
              </a:rPr>
              <a:t>//hiển thị điểm ban đầu </a:t>
            </a:r>
            <a:endParaRPr lang="en-US" sz="2000" dirty="0">
              <a:solidFill>
                <a:schemeClr val="bg2"/>
              </a:solidFill>
              <a:latin typeface="Bahnschrift SemiBold" panose="020B0502040204020203" pitchFamily="34" charset="0"/>
            </a:endParaRPr>
          </a:p>
          <a:p>
            <a:pPr marL="158750" indent="0">
              <a:buNone/>
            </a:pPr>
            <a:r>
              <a:rPr lang="en-US" sz="2000" b="1" dirty="0" smtClean="0">
                <a:latin typeface="Bahnschrift SemiBold" panose="020B0502040204020203" pitchFamily="34" charset="0"/>
              </a:rPr>
              <a:t>}</a:t>
            </a:r>
            <a:endParaRPr lang="en-US" sz="2000" dirty="0">
              <a:latin typeface="Bahnschrift SemiBold" panose="020B0502040204020203" pitchFamily="34" charset="0"/>
            </a:endParaRPr>
          </a:p>
        </p:txBody>
      </p:sp>
    </p:spTree>
    <p:extLst>
      <p:ext uri="{BB962C8B-B14F-4D97-AF65-F5344CB8AC3E}">
        <p14:creationId xmlns:p14="http://schemas.microsoft.com/office/powerpoint/2010/main" val="299315948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3.3 Hướng dẫn code</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b="1" dirty="0">
                <a:latin typeface="Bahnschrift SemiBold" panose="020B0502040204020203" pitchFamily="34" charset="0"/>
              </a:rPr>
              <a:t>while (B.x &lt; B.y)               </a:t>
            </a:r>
            <a:r>
              <a:rPr lang="en-US" b="1" dirty="0">
                <a:solidFill>
                  <a:schemeClr val="bg2"/>
                </a:solidFill>
                <a:latin typeface="Bahnschrift SemiBold" panose="020B0502040204020203" pitchFamily="34" charset="0"/>
              </a:rPr>
              <a:t>//xét trong trường hợp Bx &lt; By</a:t>
            </a:r>
            <a:endParaRPr lang="en-US" dirty="0">
              <a:solidFill>
                <a:schemeClr val="bg2"/>
              </a:solidFill>
              <a:latin typeface="Bahnschrift SemiBold" panose="020B0502040204020203" pitchFamily="34" charset="0"/>
            </a:endParaRPr>
          </a:p>
          <a:p>
            <a:pPr marL="158750" indent="0">
              <a:buNone/>
            </a:pPr>
            <a:r>
              <a:rPr lang="en-US" b="1" dirty="0">
                <a:latin typeface="Bahnschrift SemiBold" panose="020B0502040204020203" pitchFamily="34" charset="0"/>
              </a:rPr>
              <a:t>	{</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delay(10);  </a:t>
            </a:r>
            <a:endParaRPr lang="en-US" dirty="0">
              <a:latin typeface="Bahnschrift SemiBold" panose="020B0502040204020203" pitchFamily="34" charset="0"/>
            </a:endParaRPr>
          </a:p>
          <a:p>
            <a:pPr marL="158750" indent="0">
              <a:buNone/>
            </a:pPr>
            <a:r>
              <a:rPr lang="en-US" dirty="0">
                <a:latin typeface="Bahnschrift SemiBold" panose="020B0502040204020203" pitchFamily="34" charset="0"/>
              </a:rPr>
              <a:t> </a:t>
            </a:r>
          </a:p>
          <a:p>
            <a:pPr marL="158750" indent="0">
              <a:buNone/>
            </a:pPr>
            <a:r>
              <a:rPr lang="en-US" b="1" dirty="0">
                <a:latin typeface="Bahnschrift SemiBold" panose="020B0502040204020203" pitchFamily="34" charset="0"/>
              </a:rPr>
              <a:t>		if (P &lt; 0)   </a:t>
            </a:r>
            <a:r>
              <a:rPr lang="en-US" b="1" dirty="0">
                <a:solidFill>
                  <a:schemeClr val="bg2"/>
                </a:solidFill>
                <a:latin typeface="Bahnschrift SemiBold" panose="020B0502040204020203" pitchFamily="34" charset="0"/>
              </a:rPr>
              <a:t>//trường hợp P &lt; 0</a:t>
            </a:r>
            <a:endParaRPr lang="en-US" dirty="0">
              <a:solidFill>
                <a:schemeClr val="bg2"/>
              </a:solidFill>
              <a:latin typeface="Bahnschrift SemiBold" panose="020B0502040204020203" pitchFamily="34" charset="0"/>
            </a:endParaRPr>
          </a:p>
          <a:p>
            <a:pPr marL="158750" indent="0">
              <a:buNone/>
            </a:pPr>
            <a:r>
              <a:rPr lang="en-US" b="1" dirty="0">
                <a:latin typeface="Bahnschrift SemiBold" panose="020B0502040204020203" pitchFamily="34" charset="0"/>
              </a:rPr>
              <a:t>	          {	 </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P+=2*B.x+3;  </a:t>
            </a:r>
            <a:r>
              <a:rPr lang="en-US" b="1" dirty="0">
                <a:solidFill>
                  <a:schemeClr val="bg2"/>
                </a:solidFill>
                <a:latin typeface="Bahnschrift SemiBold" panose="020B0502040204020203" pitchFamily="34" charset="0"/>
              </a:rPr>
              <a:t>//p ++ (2x +3)       </a:t>
            </a:r>
            <a:endParaRPr lang="en-US" dirty="0">
              <a:solidFill>
                <a:schemeClr val="bg2"/>
              </a:solidFill>
              <a:latin typeface="Bahnschrift SemiBold" panose="020B0502040204020203" pitchFamily="34" charset="0"/>
            </a:endParaRPr>
          </a:p>
          <a:p>
            <a:pPr marL="158750" indent="0">
              <a:buNone/>
            </a:pPr>
            <a:r>
              <a:rPr lang="en-US" b="1" dirty="0">
                <a:latin typeface="Bahnschrift SemiBold" panose="020B0502040204020203" pitchFamily="34" charset="0"/>
              </a:rPr>
              <a:t>		}</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else if ( P &gt; 0)  </a:t>
            </a:r>
            <a:r>
              <a:rPr lang="en-US" b="1" dirty="0">
                <a:solidFill>
                  <a:schemeClr val="bg2"/>
                </a:solidFill>
                <a:latin typeface="Bahnschrift SemiBold" panose="020B0502040204020203" pitchFamily="34" charset="0"/>
              </a:rPr>
              <a:t>//trường hợp P &gt; 0</a:t>
            </a:r>
            <a:endParaRPr lang="en-US" dirty="0">
              <a:solidFill>
                <a:schemeClr val="bg2"/>
              </a:solidFill>
              <a:latin typeface="Bahnschrift SemiBold" panose="020B0502040204020203" pitchFamily="34" charset="0"/>
            </a:endParaRPr>
          </a:p>
          <a:p>
            <a:pPr marL="158750" indent="0">
              <a:buNone/>
            </a:pPr>
            <a:r>
              <a:rPr lang="en-US" b="1" dirty="0">
                <a:latin typeface="Bahnschrift SemiBold" panose="020B0502040204020203" pitchFamily="34" charset="0"/>
              </a:rPr>
              <a:t>		{</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B.y--;	            </a:t>
            </a:r>
            <a:r>
              <a:rPr lang="en-US" b="1" dirty="0">
                <a:solidFill>
                  <a:schemeClr val="bg2"/>
                </a:solidFill>
                <a:latin typeface="Bahnschrift SemiBold" panose="020B0502040204020203" pitchFamily="34" charset="0"/>
              </a:rPr>
              <a:t>//</a:t>
            </a:r>
            <a:r>
              <a:rPr lang="en-US" b="1" dirty="0" smtClean="0">
                <a:solidFill>
                  <a:schemeClr val="bg2"/>
                </a:solidFill>
                <a:latin typeface="Bahnschrift SemiBold" panose="020B0502040204020203" pitchFamily="34" charset="0"/>
              </a:rPr>
              <a:t>y = y -1</a:t>
            </a:r>
            <a:endParaRPr lang="en-US" dirty="0">
              <a:solidFill>
                <a:schemeClr val="bg2"/>
              </a:solidFill>
              <a:latin typeface="Bahnschrift SemiBold" panose="020B0502040204020203" pitchFamily="34" charset="0"/>
            </a:endParaRPr>
          </a:p>
          <a:p>
            <a:pPr marL="158750" indent="0">
              <a:buNone/>
            </a:pPr>
            <a:r>
              <a:rPr lang="en-US" b="1" dirty="0">
                <a:latin typeface="Bahnschrift SemiBold" panose="020B0502040204020203" pitchFamily="34" charset="0"/>
              </a:rPr>
              <a:t>			P+=2*(B.x-B.y)+5; </a:t>
            </a:r>
            <a:r>
              <a:rPr lang="en-US" b="1" dirty="0" smtClean="0">
                <a:latin typeface="Bahnschrift SemiBold" panose="020B0502040204020203" pitchFamily="34" charset="0"/>
              </a:rPr>
              <a:t>  </a:t>
            </a:r>
            <a:r>
              <a:rPr lang="en-US" b="1" dirty="0">
                <a:solidFill>
                  <a:schemeClr val="bg2"/>
                </a:solidFill>
                <a:latin typeface="Bahnschrift SemiBold" panose="020B0502040204020203" pitchFamily="34" charset="0"/>
              </a:rPr>
              <a:t>//p + 2(x-y)+5</a:t>
            </a:r>
            <a:endParaRPr lang="en-US" dirty="0">
              <a:solidFill>
                <a:schemeClr val="bg2"/>
              </a:solidFill>
              <a:latin typeface="Bahnschrift SemiBold" panose="020B0502040204020203" pitchFamily="34" charset="0"/>
            </a:endParaRPr>
          </a:p>
          <a:p>
            <a:pPr marL="158750" indent="0">
              <a:buNone/>
            </a:pPr>
            <a:r>
              <a:rPr lang="en-US" b="1" dirty="0">
                <a:latin typeface="Bahnschrift SemiBold" panose="020B0502040204020203" pitchFamily="34" charset="0"/>
              </a:rPr>
              <a:t>		}</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B.x++;                 </a:t>
            </a:r>
            <a:r>
              <a:rPr lang="en-US" b="1" dirty="0">
                <a:solidFill>
                  <a:schemeClr val="bg2"/>
                </a:solidFill>
                <a:latin typeface="Bahnschrift SemiBold" panose="020B0502040204020203" pitchFamily="34" charset="0"/>
              </a:rPr>
              <a:t>//tăng x++</a:t>
            </a:r>
            <a:endParaRPr lang="en-US" dirty="0">
              <a:solidFill>
                <a:schemeClr val="bg2"/>
              </a:solidFill>
              <a:latin typeface="Bahnschrift SemiBold" panose="020B0502040204020203" pitchFamily="34" charset="0"/>
            </a:endParaRPr>
          </a:p>
          <a:p>
            <a:pPr marL="158750" indent="0">
              <a:buNone/>
            </a:pPr>
            <a:r>
              <a:rPr lang="en-US" b="1" dirty="0">
                <a:latin typeface="Bahnschrift SemiBold" panose="020B0502040204020203" pitchFamily="34" charset="0"/>
              </a:rPr>
              <a:t>		diemdx(B,A.x,A.y,R);   </a:t>
            </a:r>
            <a:r>
              <a:rPr lang="en-US" b="1" dirty="0">
                <a:solidFill>
                  <a:schemeClr val="bg2"/>
                </a:solidFill>
                <a:latin typeface="Bahnschrift SemiBold" panose="020B0502040204020203" pitchFamily="34" charset="0"/>
              </a:rPr>
              <a:t>//hiển thị 8 điểm </a:t>
            </a:r>
            <a:r>
              <a:rPr lang="en-US" b="1" dirty="0" smtClean="0">
                <a:solidFill>
                  <a:schemeClr val="bg2"/>
                </a:solidFill>
                <a:latin typeface="Bahnschrift SemiBold" panose="020B0502040204020203" pitchFamily="34" charset="0"/>
              </a:rPr>
              <a:t>đối xứng</a:t>
            </a:r>
            <a:endParaRPr lang="en-US" dirty="0">
              <a:solidFill>
                <a:schemeClr val="bg2"/>
              </a:solidFill>
              <a:latin typeface="Bahnschrift SemiBold" panose="020B0502040204020203" pitchFamily="34" charset="0"/>
            </a:endParaRPr>
          </a:p>
          <a:p>
            <a:pPr marL="158750" indent="0">
              <a:buNone/>
            </a:pPr>
            <a:r>
              <a:rPr lang="en-US" b="1" dirty="0">
                <a:latin typeface="Bahnschrift SemiBold" panose="020B0502040204020203" pitchFamily="34" charset="0"/>
              </a:rPr>
              <a:t>	}</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a:t>
            </a:r>
            <a:endParaRPr lang="en-US" dirty="0">
              <a:latin typeface="Bahnschrift SemiBold" panose="020B0502040204020203" pitchFamily="34" charset="0"/>
            </a:endParaRPr>
          </a:p>
        </p:txBody>
      </p:sp>
    </p:spTree>
    <p:extLst>
      <p:ext uri="{BB962C8B-B14F-4D97-AF65-F5344CB8AC3E}">
        <p14:creationId xmlns:p14="http://schemas.microsoft.com/office/powerpoint/2010/main" val="299555102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3.3 Hướng dẫn code</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b="1" dirty="0">
                <a:solidFill>
                  <a:schemeClr val="bg2"/>
                </a:solidFill>
                <a:latin typeface="Bahnschrift SemiBold" panose="020B0502040204020203" pitchFamily="34" charset="0"/>
              </a:rPr>
              <a:t>//xây dựng hàm main</a:t>
            </a:r>
            <a:endParaRPr lang="en-US" dirty="0">
              <a:solidFill>
                <a:schemeClr val="bg2"/>
              </a:solidFill>
              <a:latin typeface="Bahnschrift SemiBold" panose="020B0502040204020203" pitchFamily="34" charset="0"/>
            </a:endParaRPr>
          </a:p>
          <a:p>
            <a:pPr marL="158750" indent="0">
              <a:buNone/>
            </a:pPr>
            <a:r>
              <a:rPr lang="en-US" b="1" dirty="0">
                <a:latin typeface="Bahnschrift SemiBold" panose="020B0502040204020203" pitchFamily="34" charset="0"/>
              </a:rPr>
              <a:t>main ()</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int gd,gm=VGA; gd=DETECT; </a:t>
            </a:r>
            <a:r>
              <a:rPr lang="en-US" b="1" dirty="0">
                <a:solidFill>
                  <a:schemeClr val="bg2"/>
                </a:solidFill>
                <a:latin typeface="Bahnschrift SemiBold" panose="020B0502040204020203" pitchFamily="34" charset="0"/>
              </a:rPr>
              <a:t>// khởi tạo hàm đồ họa</a:t>
            </a:r>
            <a:endParaRPr lang="en-US" dirty="0">
              <a:solidFill>
                <a:schemeClr val="bg2"/>
              </a:solidFill>
              <a:latin typeface="Bahnschrift SemiBold" panose="020B0502040204020203" pitchFamily="34" charset="0"/>
            </a:endParaRPr>
          </a:p>
          <a:p>
            <a:pPr marL="158750" indent="0">
              <a:buNone/>
            </a:pPr>
            <a:r>
              <a:rPr lang="en-US" b="1" dirty="0">
                <a:latin typeface="Bahnschrift SemiBold" panose="020B0502040204020203" pitchFamily="34" charset="0"/>
              </a:rPr>
              <a:t>          </a:t>
            </a:r>
            <a:r>
              <a:rPr lang="en-US" b="1" dirty="0" smtClean="0">
                <a:latin typeface="Bahnschrift SemiBold" panose="020B0502040204020203" pitchFamily="34" charset="0"/>
              </a:rPr>
              <a:t>       initgraph</a:t>
            </a:r>
            <a:r>
              <a:rPr lang="en-US" b="1" dirty="0">
                <a:latin typeface="Bahnschrift SemiBold" panose="020B0502040204020203" pitchFamily="34" charset="0"/>
              </a:rPr>
              <a:t>(&amp;gd,&amp;gm,NULL);       </a:t>
            </a:r>
            <a:r>
              <a:rPr lang="en-US" b="1" dirty="0">
                <a:solidFill>
                  <a:schemeClr val="bg2"/>
                </a:solidFill>
                <a:latin typeface="Bahnschrift SemiBold" panose="020B0502040204020203" pitchFamily="34" charset="0"/>
              </a:rPr>
              <a:t>// cài đặt cấu hình</a:t>
            </a:r>
            <a:endParaRPr lang="en-US" dirty="0">
              <a:solidFill>
                <a:schemeClr val="bg2"/>
              </a:solidFill>
              <a:latin typeface="Bahnschrift SemiBold" panose="020B0502040204020203" pitchFamily="34" charset="0"/>
            </a:endParaRPr>
          </a:p>
          <a:p>
            <a:pPr marL="158750" indent="0">
              <a:buNone/>
            </a:pPr>
            <a:r>
              <a:rPr lang="en-US" b="1" dirty="0">
                <a:latin typeface="Bahnschrift SemiBold" panose="020B0502040204020203" pitchFamily="34" charset="0"/>
              </a:rPr>
              <a:t>          </a:t>
            </a:r>
            <a:r>
              <a:rPr lang="en-US" b="1" dirty="0" smtClean="0">
                <a:latin typeface="Bahnschrift SemiBold" panose="020B0502040204020203" pitchFamily="34" charset="0"/>
              </a:rPr>
              <a:t>       setbkcolor(WHITE</a:t>
            </a:r>
            <a:r>
              <a:rPr lang="en-US" b="1" dirty="0">
                <a:latin typeface="Bahnschrift SemiBold" panose="020B0502040204020203" pitchFamily="34" charset="0"/>
              </a:rPr>
              <a:t>);       </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a:t>
            </a:r>
            <a:endParaRPr lang="en-US" b="1" dirty="0" smtClean="0">
              <a:latin typeface="Bahnschrift SemiBold" panose="020B0502040204020203" pitchFamily="34" charset="0"/>
            </a:endParaRPr>
          </a:p>
          <a:p>
            <a:pPr marL="158750" indent="0">
              <a:buNone/>
            </a:pPr>
            <a:r>
              <a:rPr lang="en-US" b="1" dirty="0">
                <a:solidFill>
                  <a:schemeClr val="bg2"/>
                </a:solidFill>
                <a:latin typeface="Bahnschrift SemiBold" panose="020B0502040204020203" pitchFamily="34" charset="0"/>
              </a:rPr>
              <a:t> </a:t>
            </a:r>
            <a:r>
              <a:rPr lang="en-US" b="1" dirty="0" smtClean="0">
                <a:solidFill>
                  <a:schemeClr val="bg2"/>
                </a:solidFill>
                <a:latin typeface="Bahnschrift SemiBold" panose="020B0502040204020203" pitchFamily="34" charset="0"/>
              </a:rPr>
              <a:t>                //</a:t>
            </a:r>
            <a:r>
              <a:rPr lang="en-US" b="1" dirty="0">
                <a:solidFill>
                  <a:schemeClr val="bg2"/>
                </a:solidFill>
                <a:latin typeface="Bahnschrift SemiBold" panose="020B0502040204020203" pitchFamily="34" charset="0"/>
              </a:rPr>
              <a:t>khai báo giá trị</a:t>
            </a:r>
            <a:endParaRPr lang="en-US" dirty="0">
              <a:solidFill>
                <a:schemeClr val="bg2"/>
              </a:solidFill>
              <a:latin typeface="Bahnschrift SemiBold" panose="020B0502040204020203" pitchFamily="34" charset="0"/>
            </a:endParaRPr>
          </a:p>
          <a:p>
            <a:pPr marL="158750" indent="0">
              <a:buNone/>
            </a:pPr>
            <a:r>
              <a:rPr lang="en-US" b="1" dirty="0">
                <a:latin typeface="Bahnschrift SemiBold" panose="020B0502040204020203" pitchFamily="34" charset="0"/>
              </a:rPr>
              <a:t>	diem A;  </a:t>
            </a:r>
            <a:r>
              <a:rPr lang="en-US" b="1" dirty="0">
                <a:solidFill>
                  <a:schemeClr val="bg2"/>
                </a:solidFill>
                <a:latin typeface="Bahnschrift SemiBold" panose="020B0502040204020203" pitchFamily="34" charset="0"/>
              </a:rPr>
              <a:t>//tâm A(x,y)</a:t>
            </a:r>
            <a:endParaRPr lang="en-US" dirty="0">
              <a:solidFill>
                <a:schemeClr val="bg2"/>
              </a:solidFill>
              <a:latin typeface="Bahnschrift SemiBold" panose="020B0502040204020203" pitchFamily="34" charset="0"/>
            </a:endParaRPr>
          </a:p>
          <a:p>
            <a:pPr marL="158750" indent="0">
              <a:buNone/>
            </a:pPr>
            <a:r>
              <a:rPr lang="en-US" b="1" dirty="0">
                <a:latin typeface="Bahnschrift SemiBold" panose="020B0502040204020203" pitchFamily="34" charset="0"/>
              </a:rPr>
              <a:t>	</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a:t>
            </a:r>
            <a:r>
              <a:rPr lang="en-US" b="1" dirty="0">
                <a:solidFill>
                  <a:schemeClr val="bg2"/>
                </a:solidFill>
                <a:latin typeface="Bahnschrift SemiBold" panose="020B0502040204020203" pitchFamily="34" charset="0"/>
              </a:rPr>
              <a:t>//nhập giá trị tâm A(x,y)</a:t>
            </a:r>
            <a:endParaRPr lang="en-US" dirty="0">
              <a:solidFill>
                <a:schemeClr val="bg2"/>
              </a:solidFill>
              <a:latin typeface="Bahnschrift SemiBold" panose="020B0502040204020203" pitchFamily="34" charset="0"/>
            </a:endParaRPr>
          </a:p>
          <a:p>
            <a:pPr marL="158750" indent="0">
              <a:buNone/>
            </a:pPr>
            <a:r>
              <a:rPr lang="en-US" b="1" dirty="0">
                <a:latin typeface="Bahnschrift SemiBold" panose="020B0502040204020203" pitchFamily="34" charset="0"/>
              </a:rPr>
              <a:t>	cout&lt;&lt;"nhap tam A: ";</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cout&lt;&lt;endl&lt;&lt;"nhap x: ";</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cin&gt;&gt;A.x; </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cout&lt;&lt;endl&lt;&lt;"nhap y: ";</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cin&gt;&gt;A.y;</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cout&lt;&lt;endl&lt;&lt;"nhap ban kinh R: ";</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float R ;</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a:t>
            </a:r>
            <a:endParaRPr lang="en-US" sz="1000" dirty="0">
              <a:latin typeface="Bahnschrift SemiBold" panose="020B0502040204020203" pitchFamily="34" charset="0"/>
            </a:endParaRPr>
          </a:p>
        </p:txBody>
      </p:sp>
    </p:spTree>
    <p:extLst>
      <p:ext uri="{BB962C8B-B14F-4D97-AF65-F5344CB8AC3E}">
        <p14:creationId xmlns:p14="http://schemas.microsoft.com/office/powerpoint/2010/main" val="167707802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solidFill>
            <a:schemeClr val="accent1">
              <a:alpha val="45090"/>
            </a:schemeClr>
          </a:solidFill>
        </p:spPr>
        <p:txBody>
          <a:bodyPr/>
          <a:lstStyle/>
          <a:p>
            <a:pPr marL="158750" indent="0">
              <a:buNone/>
            </a:pPr>
            <a:r>
              <a:rPr lang="en-US" b="1" dirty="0" smtClean="0">
                <a:latin typeface="Bahnschrift SemiBold" panose="020B0502040204020203" pitchFamily="34" charset="0"/>
              </a:rPr>
              <a:t>                  cin</a:t>
            </a:r>
            <a:r>
              <a:rPr lang="en-US" b="1" dirty="0">
                <a:latin typeface="Bahnschrift SemiBold" panose="020B0502040204020203" pitchFamily="34" charset="0"/>
              </a:rPr>
              <a:t>&gt;&gt;R;</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a:t>
            </a:r>
            <a:r>
              <a:rPr lang="en-US" b="1" dirty="0">
                <a:solidFill>
                  <a:schemeClr val="bg2"/>
                </a:solidFill>
                <a:latin typeface="Bahnschrift SemiBold" panose="020B0502040204020203" pitchFamily="34" charset="0"/>
              </a:rPr>
              <a:t>//chạy thuật toán</a:t>
            </a:r>
            <a:endParaRPr lang="en-US" dirty="0">
              <a:solidFill>
                <a:schemeClr val="bg2"/>
              </a:solidFill>
              <a:latin typeface="Bahnschrift SemiBold" panose="020B0502040204020203" pitchFamily="34" charset="0"/>
            </a:endParaRPr>
          </a:p>
          <a:p>
            <a:pPr marL="158750" indent="0">
              <a:buNone/>
            </a:pPr>
            <a:r>
              <a:rPr lang="en-US" b="1" dirty="0">
                <a:latin typeface="Bahnschrift SemiBold" panose="020B0502040204020203" pitchFamily="34" charset="0"/>
              </a:rPr>
              <a:t>	midpoint(A,R);</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a:t>
            </a:r>
            <a:r>
              <a:rPr lang="en-US" b="1" dirty="0" smtClean="0">
                <a:latin typeface="Bahnschrift SemiBold" panose="020B0502040204020203" pitchFamily="34" charset="0"/>
              </a:rPr>
              <a:t>Sleep(3000</a:t>
            </a:r>
            <a:r>
              <a:rPr lang="en-US" b="1" dirty="0">
                <a:latin typeface="Bahnschrift SemiBold" panose="020B0502040204020203" pitchFamily="34" charset="0"/>
              </a:rPr>
              <a:t>);  </a:t>
            </a:r>
            <a:endParaRPr lang="en-US" dirty="0">
              <a:latin typeface="Bahnschrift SemiBold" panose="020B0502040204020203" pitchFamily="34" charset="0"/>
            </a:endParaRPr>
          </a:p>
          <a:p>
            <a:pPr marL="158750" indent="0">
              <a:buNone/>
            </a:pPr>
            <a:r>
              <a:rPr lang="en-US" b="1" dirty="0">
                <a:latin typeface="Bahnschrift SemiBold" panose="020B0502040204020203" pitchFamily="34" charset="0"/>
              </a:rPr>
              <a:t>    </a:t>
            </a:r>
            <a:r>
              <a:rPr lang="en-US" b="1" dirty="0" smtClean="0">
                <a:latin typeface="Bahnschrift SemiBold" panose="020B0502040204020203" pitchFamily="34" charset="0"/>
              </a:rPr>
              <a:t>             return </a:t>
            </a:r>
            <a:r>
              <a:rPr lang="en-US" b="1" dirty="0">
                <a:latin typeface="Bahnschrift SemiBold" panose="020B0502040204020203" pitchFamily="34" charset="0"/>
              </a:rPr>
              <a:t>0</a:t>
            </a:r>
            <a:r>
              <a:rPr lang="en-US" b="1" dirty="0" smtClean="0">
                <a:latin typeface="Bahnschrift SemiBold" panose="020B0502040204020203" pitchFamily="34" charset="0"/>
              </a:rPr>
              <a:t>;</a:t>
            </a:r>
          </a:p>
          <a:p>
            <a:pPr marL="158750" indent="0">
              <a:buNone/>
            </a:pPr>
            <a:r>
              <a:rPr lang="en-US" b="1" dirty="0" smtClean="0">
                <a:latin typeface="Bahnschrift SemiBold" panose="020B0502040204020203" pitchFamily="34" charset="0"/>
              </a:rPr>
              <a:t>}</a:t>
            </a:r>
            <a:endParaRPr lang="en-US" dirty="0">
              <a:latin typeface="Bahnschrift SemiBold" panose="020B0502040204020203" pitchFamily="34" charset="0"/>
            </a:endParaRPr>
          </a:p>
          <a:p>
            <a:pPr marL="158750" indent="0">
              <a:buNone/>
            </a:pPr>
            <a:endParaRPr lang="en-US" sz="1000" dirty="0">
              <a:latin typeface="Bahnschrift SemiBold" panose="020B0502040204020203" pitchFamily="34" charset="0"/>
            </a:endParaRPr>
          </a:p>
          <a:p>
            <a:endParaRPr lang="en-US" dirty="0"/>
          </a:p>
        </p:txBody>
      </p:sp>
      <p:sp>
        <p:nvSpPr>
          <p:cNvPr id="3" name="Title 2"/>
          <p:cNvSpPr>
            <a:spLocks noGrp="1"/>
          </p:cNvSpPr>
          <p:nvPr>
            <p:ph type="title"/>
          </p:nvPr>
        </p:nvSpPr>
        <p:spPr/>
        <p:txBody>
          <a:bodyPr/>
          <a:lstStyle/>
          <a:p>
            <a:endParaRPr lang="en-US"/>
          </a:p>
        </p:txBody>
      </p:sp>
    </p:spTree>
    <p:extLst>
      <p:ext uri="{BB962C8B-B14F-4D97-AF65-F5344CB8AC3E}">
        <p14:creationId xmlns:p14="http://schemas.microsoft.com/office/powerpoint/2010/main" val="305963174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3.4 kết quả chạy chương trình</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r>
              <a:rPr lang="en-US" sz="1600" b="1" i="1" smtClean="0">
                <a:solidFill>
                  <a:schemeClr val="bg2">
                    <a:lumMod val="60000"/>
                    <a:lumOff val="40000"/>
                  </a:schemeClr>
                </a:solidFill>
                <a:latin typeface="Bahnschrift SemiBold" panose="020B0502040204020203" pitchFamily="34" charset="0"/>
              </a:rPr>
              <a:t>- Kết quả chạy chương trình: </a:t>
            </a:r>
            <a:r>
              <a:rPr lang="en-US" sz="1600" b="1"/>
              <a:t>Cho tâm I (200,200) bán kính R 100</a:t>
            </a:r>
            <a:endParaRPr lang="en-US" sz="1600"/>
          </a:p>
          <a:p>
            <a:pPr marL="158750" indent="0">
              <a:buNone/>
            </a:pPr>
            <a:endParaRPr lang="en-US" sz="1600" i="1">
              <a:solidFill>
                <a:schemeClr val="bg2">
                  <a:lumMod val="60000"/>
                  <a:lumOff val="40000"/>
                </a:schemeClr>
              </a:solidFill>
              <a:latin typeface="Bahnschrift SemiBold" panose="020B0502040204020203" pitchFamily="34" charset="0"/>
            </a:endParaRPr>
          </a:p>
        </p:txBody>
      </p:sp>
    </p:spTree>
    <p:extLst>
      <p:ext uri="{BB962C8B-B14F-4D97-AF65-F5344CB8AC3E}">
        <p14:creationId xmlns:p14="http://schemas.microsoft.com/office/powerpoint/2010/main" val="223923906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endParaRPr lang="en-US" dirty="0"/>
          </a:p>
        </p:txBody>
      </p:sp>
      <p:sp>
        <p:nvSpPr>
          <p:cNvPr id="3" name="Title 2"/>
          <p:cNvSpPr>
            <a:spLocks noGrp="1"/>
          </p:cNvSpPr>
          <p:nvPr>
            <p:ph type="title"/>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415371728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1"/>
        <p:cNvGrpSpPr/>
        <p:nvPr/>
      </p:nvGrpSpPr>
      <p:grpSpPr>
        <a:xfrm>
          <a:off x="0" y="0"/>
          <a:ext cx="0" cy="0"/>
          <a:chOff x="0" y="0"/>
          <a:chExt cx="0" cy="0"/>
        </a:xfrm>
      </p:grpSpPr>
      <p:sp>
        <p:nvSpPr>
          <p:cNvPr id="142" name="Google Shape;142;p28"/>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OUR EVOLUTION</a:t>
            </a:r>
            <a:endParaRPr/>
          </a:p>
        </p:txBody>
      </p:sp>
      <p:cxnSp>
        <p:nvCxnSpPr>
          <p:cNvPr id="143" name="Google Shape;143;p28"/>
          <p:cNvCxnSpPr/>
          <p:nvPr/>
        </p:nvCxnSpPr>
        <p:spPr>
          <a:xfrm>
            <a:off x="6151750" y="630600"/>
            <a:ext cx="0" cy="3882300"/>
          </a:xfrm>
          <a:prstGeom prst="straightConnector1">
            <a:avLst/>
          </a:prstGeom>
          <a:noFill/>
          <a:ln w="19050" cap="flat" cmpd="sng">
            <a:solidFill>
              <a:schemeClr val="lt2"/>
            </a:solidFill>
            <a:prstDash val="solid"/>
            <a:round/>
            <a:headEnd type="oval" w="med" len="med"/>
            <a:tailEnd type="oval" w="med" len="med"/>
          </a:ln>
        </p:spPr>
      </p:cxnSp>
      <p:sp>
        <p:nvSpPr>
          <p:cNvPr id="144" name="Google Shape;144;p28"/>
          <p:cNvSpPr txBox="1"/>
          <p:nvPr/>
        </p:nvSpPr>
        <p:spPr>
          <a:xfrm>
            <a:off x="3983775" y="114785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Jupiter is a gas giant and the biggest planet</a:t>
            </a:r>
            <a:endParaRPr>
              <a:solidFill>
                <a:schemeClr val="lt2"/>
              </a:solidFill>
              <a:latin typeface="Fira Sans Condensed Light"/>
              <a:ea typeface="Fira Sans Condensed Light"/>
              <a:cs typeface="Fira Sans Condensed Light"/>
              <a:sym typeface="Fira Sans Condensed Light"/>
            </a:endParaRPr>
          </a:p>
        </p:txBody>
      </p:sp>
      <p:sp>
        <p:nvSpPr>
          <p:cNvPr id="145" name="Google Shape;145;p28"/>
          <p:cNvSpPr txBox="1"/>
          <p:nvPr/>
        </p:nvSpPr>
        <p:spPr>
          <a:xfrm>
            <a:off x="6256025" y="1147850"/>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2005</a:t>
            </a:r>
            <a:endParaRPr sz="2400" b="1">
              <a:solidFill>
                <a:schemeClr val="lt2"/>
              </a:solidFill>
              <a:latin typeface="Rajdhani"/>
              <a:ea typeface="Rajdhani"/>
              <a:cs typeface="Rajdhani"/>
              <a:sym typeface="Rajdhani"/>
            </a:endParaRPr>
          </a:p>
        </p:txBody>
      </p:sp>
      <p:sp>
        <p:nvSpPr>
          <p:cNvPr id="146" name="Google Shape;146;p28"/>
          <p:cNvSpPr txBox="1"/>
          <p:nvPr/>
        </p:nvSpPr>
        <p:spPr>
          <a:xfrm>
            <a:off x="6256025" y="1888950"/>
            <a:ext cx="2063700" cy="62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Saturn is composed of hydrogen and helium</a:t>
            </a:r>
            <a:endParaRPr>
              <a:solidFill>
                <a:schemeClr val="lt2"/>
              </a:solidFill>
              <a:latin typeface="Fira Sans Condensed Light"/>
              <a:ea typeface="Fira Sans Condensed Light"/>
              <a:cs typeface="Fira Sans Condensed Light"/>
              <a:sym typeface="Fira Sans Condensed Light"/>
            </a:endParaRPr>
          </a:p>
        </p:txBody>
      </p:sp>
      <p:sp>
        <p:nvSpPr>
          <p:cNvPr id="147" name="Google Shape;147;p28"/>
          <p:cNvSpPr txBox="1"/>
          <p:nvPr/>
        </p:nvSpPr>
        <p:spPr>
          <a:xfrm>
            <a:off x="3983775" y="2628125"/>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Mercury is the closest planet to the Sun</a:t>
            </a:r>
            <a:endParaRPr>
              <a:solidFill>
                <a:schemeClr val="lt2"/>
              </a:solidFill>
              <a:latin typeface="Fira Sans Condensed Light"/>
              <a:ea typeface="Fira Sans Condensed Light"/>
              <a:cs typeface="Fira Sans Condensed Light"/>
              <a:sym typeface="Fira Sans Condensed Light"/>
            </a:endParaRPr>
          </a:p>
        </p:txBody>
      </p:sp>
      <p:sp>
        <p:nvSpPr>
          <p:cNvPr id="148" name="Google Shape;148;p28"/>
          <p:cNvSpPr txBox="1"/>
          <p:nvPr/>
        </p:nvSpPr>
        <p:spPr>
          <a:xfrm>
            <a:off x="6256025" y="3367300"/>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Despite being red, Mars is a cold place</a:t>
            </a:r>
            <a:endParaRPr>
              <a:solidFill>
                <a:schemeClr val="lt2"/>
              </a:solidFill>
              <a:latin typeface="Fira Sans Condensed Light"/>
              <a:ea typeface="Fira Sans Condensed Light"/>
              <a:cs typeface="Fira Sans Condensed Light"/>
              <a:sym typeface="Fira Sans Condensed Light"/>
            </a:endParaRPr>
          </a:p>
        </p:txBody>
      </p:sp>
      <p:sp>
        <p:nvSpPr>
          <p:cNvPr id="149" name="Google Shape;149;p28"/>
          <p:cNvSpPr txBox="1"/>
          <p:nvPr/>
        </p:nvSpPr>
        <p:spPr>
          <a:xfrm>
            <a:off x="3983775" y="188895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a:solidFill>
                  <a:schemeClr val="lt2"/>
                </a:solidFill>
                <a:latin typeface="Rajdhani"/>
                <a:ea typeface="Rajdhani"/>
                <a:cs typeface="Rajdhani"/>
                <a:sym typeface="Rajdhani"/>
              </a:rPr>
              <a:t>2010</a:t>
            </a:r>
            <a:endParaRPr sz="2400" b="1">
              <a:solidFill>
                <a:schemeClr val="lt2"/>
              </a:solidFill>
              <a:latin typeface="Rajdhani"/>
              <a:ea typeface="Rajdhani"/>
              <a:cs typeface="Rajdhani"/>
              <a:sym typeface="Rajdhani"/>
            </a:endParaRPr>
          </a:p>
        </p:txBody>
      </p:sp>
      <p:sp>
        <p:nvSpPr>
          <p:cNvPr id="150" name="Google Shape;150;p28"/>
          <p:cNvSpPr txBox="1"/>
          <p:nvPr/>
        </p:nvSpPr>
        <p:spPr>
          <a:xfrm>
            <a:off x="6256025" y="2628125"/>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2015</a:t>
            </a:r>
            <a:endParaRPr sz="2400" b="1">
              <a:solidFill>
                <a:schemeClr val="lt2"/>
              </a:solidFill>
              <a:latin typeface="Rajdhani"/>
              <a:ea typeface="Rajdhani"/>
              <a:cs typeface="Rajdhani"/>
              <a:sym typeface="Rajdhani"/>
            </a:endParaRPr>
          </a:p>
        </p:txBody>
      </p:sp>
      <p:sp>
        <p:nvSpPr>
          <p:cNvPr id="151" name="Google Shape;151;p28"/>
          <p:cNvSpPr txBox="1"/>
          <p:nvPr/>
        </p:nvSpPr>
        <p:spPr>
          <a:xfrm>
            <a:off x="3983775" y="3369225"/>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a:solidFill>
                  <a:schemeClr val="lt2"/>
                </a:solidFill>
                <a:latin typeface="Rajdhani"/>
                <a:ea typeface="Rajdhani"/>
                <a:cs typeface="Rajdhani"/>
                <a:sym typeface="Rajdhani"/>
              </a:rPr>
              <a:t>2020</a:t>
            </a:r>
            <a:endParaRPr sz="2400" b="1">
              <a:solidFill>
                <a:schemeClr val="lt2"/>
              </a:solidFill>
              <a:latin typeface="Rajdhani"/>
              <a:ea typeface="Rajdhani"/>
              <a:cs typeface="Rajdhani"/>
              <a:sym typeface="Rajdhani"/>
            </a:endParaRPr>
          </a:p>
        </p:txBody>
      </p:sp>
      <p:cxnSp>
        <p:nvCxnSpPr>
          <p:cNvPr id="152" name="Google Shape;152;p28"/>
          <p:cNvCxnSpPr>
            <a:stCxn id="144" idx="3"/>
            <a:endCxn id="145" idx="1"/>
          </p:cNvCxnSpPr>
          <p:nvPr/>
        </p:nvCxnSpPr>
        <p:spPr>
          <a:xfrm>
            <a:off x="6047475" y="1461050"/>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3" name="Google Shape;153;p28"/>
          <p:cNvCxnSpPr>
            <a:stCxn id="149" idx="3"/>
            <a:endCxn id="146" idx="1"/>
          </p:cNvCxnSpPr>
          <p:nvPr/>
        </p:nvCxnSpPr>
        <p:spPr>
          <a:xfrm>
            <a:off x="6047475" y="2202150"/>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4" name="Google Shape;154;p28"/>
          <p:cNvCxnSpPr>
            <a:stCxn id="147" idx="3"/>
            <a:endCxn id="150" idx="1"/>
          </p:cNvCxnSpPr>
          <p:nvPr/>
        </p:nvCxnSpPr>
        <p:spPr>
          <a:xfrm>
            <a:off x="6047475" y="2941325"/>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5" name="Google Shape;155;p28"/>
          <p:cNvCxnSpPr>
            <a:stCxn id="151" idx="3"/>
            <a:endCxn id="148" idx="1"/>
          </p:cNvCxnSpPr>
          <p:nvPr/>
        </p:nvCxnSpPr>
        <p:spPr>
          <a:xfrm rot="10800000" flipH="1">
            <a:off x="6047475" y="3680625"/>
            <a:ext cx="208500" cy="1800"/>
          </a:xfrm>
          <a:prstGeom prst="straightConnector1">
            <a:avLst/>
          </a:prstGeom>
          <a:noFill/>
          <a:ln w="19050" cap="flat" cmpd="sng">
            <a:solidFill>
              <a:schemeClr val="lt2"/>
            </a:solidFill>
            <a:prstDash val="solid"/>
            <a:round/>
            <a:headEnd type="none" w="med" len="med"/>
            <a:tailEnd type="none" w="med" len="med"/>
          </a:ln>
        </p:spPr>
      </p:cxnSp>
      <p:pic>
        <p:nvPicPr>
          <p:cNvPr id="2" name="Picture 1"/>
          <p:cNvPicPr>
            <a:picLocks noChangeAspect="1"/>
          </p:cNvPicPr>
          <p:nvPr/>
        </p:nvPicPr>
        <p:blipFill>
          <a:blip r:embed="rId4"/>
          <a:stretch>
            <a:fillRect/>
          </a:stretch>
        </p:blipFill>
        <p:spPr>
          <a:xfrm>
            <a:off x="0" y="0"/>
            <a:ext cx="9123829" cy="51435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1.0 Giới thiệu đề bài</a:t>
            </a:r>
          </a:p>
        </p:txBody>
      </p:sp>
      <p:sp>
        <p:nvSpPr>
          <p:cNvPr id="110" name="Google Shape;110;p25"/>
          <p:cNvSpPr txBox="1">
            <a:spLocks noGrp="1"/>
          </p:cNvSpPr>
          <p:nvPr>
            <p:ph type="body" idx="1"/>
          </p:nvPr>
        </p:nvSpPr>
        <p:spPr>
          <a:xfrm>
            <a:off x="720000" y="826216"/>
            <a:ext cx="7704000" cy="4043657"/>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sz="1400" b="1" i="1" dirty="0" smtClean="0">
                <a:solidFill>
                  <a:schemeClr val="tx1">
                    <a:lumMod val="50000"/>
                    <a:lumOff val="50000"/>
                  </a:schemeClr>
                </a:solidFill>
                <a:latin typeface="Bahnschrift SemiBold" panose="020B0502040204020203" pitchFamily="34" charset="0"/>
              </a:rPr>
              <a:t>Tương tự đối với các trường hợp còn lại ta có: </a:t>
            </a:r>
          </a:p>
          <a:p>
            <a:pPr marL="158750" indent="0">
              <a:buNone/>
            </a:pPr>
            <a:r>
              <a:rPr lang="en-US" sz="1400" b="1" i="1" dirty="0" smtClean="0">
                <a:solidFill>
                  <a:schemeClr val="tx1">
                    <a:lumMod val="50000"/>
                    <a:lumOff val="50000"/>
                  </a:schemeClr>
                </a:solidFill>
                <a:latin typeface="Bahnschrift SemiBold" panose="020B0502040204020203" pitchFamily="34" charset="0"/>
              </a:rPr>
              <a:t>b</a:t>
            </a:r>
            <a:r>
              <a:rPr lang="en-US" sz="1400" b="1" i="1" dirty="0">
                <a:solidFill>
                  <a:schemeClr val="tx1">
                    <a:lumMod val="50000"/>
                    <a:lumOff val="50000"/>
                  </a:schemeClr>
                </a:solidFill>
                <a:latin typeface="Bahnschrift SemiBold" panose="020B0502040204020203" pitchFamily="34" charset="0"/>
              </a:rPr>
              <a:t>) Trường hợp hệ số góc -1&lt;= m &lt; 0:</a:t>
            </a:r>
          </a:p>
          <a:p>
            <a:pPr marL="158750" indent="0">
              <a:buNone/>
            </a:pPr>
            <a:r>
              <a:rPr lang="en-US" sz="1400" b="1" i="1" dirty="0">
                <a:latin typeface="Bahnschrift SemiBold" panose="020B0502040204020203" pitchFamily="34" charset="0"/>
              </a:rPr>
              <a:t>P = 2dy + dx</a:t>
            </a:r>
          </a:p>
          <a:p>
            <a:pPr marL="158750" indent="0">
              <a:buNone/>
            </a:pPr>
            <a:r>
              <a:rPr lang="en-US" sz="1400" b="1" i="1" dirty="0">
                <a:latin typeface="Bahnschrift SemiBold" panose="020B0502040204020203" pitchFamily="34" charset="0"/>
              </a:rPr>
              <a:t>nếu P &lt; 0 thì y–; P = P + (2dy + 2dx);</a:t>
            </a:r>
          </a:p>
          <a:p>
            <a:pPr marL="158750" indent="0">
              <a:buNone/>
            </a:pPr>
            <a:r>
              <a:rPr lang="en-US" sz="1400" b="1" i="1" dirty="0" smtClean="0">
                <a:latin typeface="Bahnschrift SemiBold" panose="020B0502040204020203" pitchFamily="34" charset="0"/>
              </a:rPr>
              <a:t>còn </a:t>
            </a:r>
            <a:r>
              <a:rPr lang="en-US" sz="1400" b="1" i="1" dirty="0">
                <a:latin typeface="Bahnschrift SemiBold" panose="020B0502040204020203" pitchFamily="34" charset="0"/>
              </a:rPr>
              <a:t>lại P = P + 2dy</a:t>
            </a:r>
            <a:r>
              <a:rPr lang="en-US" sz="1400" b="1" i="1" dirty="0" smtClean="0">
                <a:latin typeface="Bahnschrift SemiBold" panose="020B0502040204020203" pitchFamily="34" charset="0"/>
              </a:rPr>
              <a:t>;</a:t>
            </a:r>
          </a:p>
          <a:p>
            <a:pPr marL="158750" indent="0">
              <a:buNone/>
            </a:pPr>
            <a:endParaRPr lang="en-US" sz="1400" b="1" i="1" dirty="0" smtClean="0">
              <a:latin typeface="Bahnschrift SemiBold" panose="020B0502040204020203" pitchFamily="34" charset="0"/>
            </a:endParaRPr>
          </a:p>
          <a:p>
            <a:pPr marL="158750" indent="0">
              <a:buNone/>
            </a:pPr>
            <a:r>
              <a:rPr lang="en-US" sz="1400" b="1" i="1" dirty="0">
                <a:solidFill>
                  <a:schemeClr val="tx1">
                    <a:lumMod val="50000"/>
                    <a:lumOff val="50000"/>
                  </a:schemeClr>
                </a:solidFill>
                <a:latin typeface="Bahnschrift SemiBold" panose="020B0502040204020203" pitchFamily="34" charset="0"/>
              </a:rPr>
              <a:t>c) Trường hợp hệ số góc m &gt; 1:</a:t>
            </a:r>
          </a:p>
          <a:p>
            <a:pPr marL="158750" indent="0">
              <a:buNone/>
            </a:pPr>
            <a:r>
              <a:rPr lang="en-US" sz="1400" b="1" i="1" dirty="0">
                <a:latin typeface="Bahnschrift SemiBold" panose="020B0502040204020203" pitchFamily="34" charset="0"/>
              </a:rPr>
              <a:t>P = 2dx – dy</a:t>
            </a:r>
          </a:p>
          <a:p>
            <a:pPr marL="158750" indent="0">
              <a:buNone/>
            </a:pPr>
            <a:r>
              <a:rPr lang="en-US" sz="1400" b="1" i="1" dirty="0">
                <a:latin typeface="Bahnschrift SemiBold" panose="020B0502040204020203" pitchFamily="34" charset="0"/>
              </a:rPr>
              <a:t>nếu P &gt;=0 thì x++; P = P + (2dx – 2dy);</a:t>
            </a:r>
          </a:p>
          <a:p>
            <a:pPr marL="158750" indent="0">
              <a:buNone/>
            </a:pPr>
            <a:r>
              <a:rPr lang="en-US" sz="1400" b="1" i="1" dirty="0">
                <a:latin typeface="Bahnschrift SemiBold" panose="020B0502040204020203" pitchFamily="34" charset="0"/>
              </a:rPr>
              <a:t>còn lại P = P + 2dx</a:t>
            </a:r>
            <a:r>
              <a:rPr lang="en-US" sz="1400" b="1" i="1" dirty="0" smtClean="0">
                <a:latin typeface="Bahnschrift SemiBold" panose="020B0502040204020203" pitchFamily="34" charset="0"/>
              </a:rPr>
              <a:t>;</a:t>
            </a:r>
            <a:endParaRPr lang="en-US" sz="1400" b="1" i="1" dirty="0">
              <a:latin typeface="Bahnschrift SemiBold" panose="020B0502040204020203" pitchFamily="34" charset="0"/>
            </a:endParaRPr>
          </a:p>
          <a:p>
            <a:pPr marL="158750" indent="0">
              <a:buNone/>
            </a:pPr>
            <a:endParaRPr lang="en-US" sz="1400" b="1" i="1" dirty="0">
              <a:latin typeface="Bahnschrift SemiBold" panose="020B0502040204020203" pitchFamily="34" charset="0"/>
            </a:endParaRPr>
          </a:p>
          <a:p>
            <a:pPr marL="158750" indent="0">
              <a:buNone/>
            </a:pPr>
            <a:r>
              <a:rPr lang="en-US" sz="1400" b="1" i="1" dirty="0">
                <a:solidFill>
                  <a:schemeClr val="tx1">
                    <a:lumMod val="50000"/>
                    <a:lumOff val="50000"/>
                  </a:schemeClr>
                </a:solidFill>
                <a:latin typeface="Bahnschrift SemiBold" panose="020B0502040204020203" pitchFamily="34" charset="0"/>
              </a:rPr>
              <a:t>d) Trường hợp hệ số góc nhỏ m &gt; -1:</a:t>
            </a:r>
          </a:p>
          <a:p>
            <a:pPr marL="158750" indent="0">
              <a:buNone/>
            </a:pPr>
            <a:r>
              <a:rPr lang="en-US" sz="1400" b="1" i="1" dirty="0">
                <a:latin typeface="Bahnschrift SemiBold" panose="020B0502040204020203" pitchFamily="34" charset="0"/>
              </a:rPr>
              <a:t>P = 2dx + dy</a:t>
            </a:r>
          </a:p>
          <a:p>
            <a:pPr marL="158750" indent="0">
              <a:buNone/>
            </a:pPr>
            <a:r>
              <a:rPr lang="en-US" sz="1400" b="1" i="1" dirty="0">
                <a:latin typeface="Bahnschrift SemiBold" panose="020B0502040204020203" pitchFamily="34" charset="0"/>
              </a:rPr>
              <a:t>nếu P &lt; 0 thì x–; P = P+ (2dx + 2dy);</a:t>
            </a:r>
          </a:p>
          <a:p>
            <a:pPr marL="158750" indent="0">
              <a:buNone/>
            </a:pPr>
            <a:r>
              <a:rPr lang="en-US" sz="1400" b="1" i="1" dirty="0">
                <a:latin typeface="Bahnschrift SemiBold" panose="020B0502040204020203" pitchFamily="34" charset="0"/>
              </a:rPr>
              <a:t>còn lại P = P + 2dx;</a:t>
            </a:r>
          </a:p>
          <a:p>
            <a:pPr marL="158750" indent="0">
              <a:buNone/>
            </a:pPr>
            <a:r>
              <a:rPr lang="en-US" sz="1400" b="1" i="1" dirty="0">
                <a:latin typeface="Bahnschrift SemiBold" panose="020B0502040204020203" pitchFamily="34" charset="0"/>
              </a:rPr>
              <a:t>Ngoài ra còn có 2 trường hợp vẽ đường thẳng đứng và đường ngang, khá là dễ nên mình không nhắc tới ở đây.</a:t>
            </a:r>
          </a:p>
          <a:p>
            <a:pPr marL="158750" indent="0">
              <a:buNone/>
            </a:pPr>
            <a:endParaRPr lang="en-US" sz="1400" b="1" i="1" dirty="0">
              <a:latin typeface="Bahnschrift SemiBold" panose="020B0502040204020203" pitchFamily="34" charset="0"/>
            </a:endParaRPr>
          </a:p>
        </p:txBody>
      </p:sp>
    </p:spTree>
    <p:extLst>
      <p:ext uri="{BB962C8B-B14F-4D97-AF65-F5344CB8AC3E}">
        <p14:creationId xmlns:p14="http://schemas.microsoft.com/office/powerpoint/2010/main" val="19109547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22225"/>
            <a:ext cx="9144000" cy="5127901"/>
          </a:xfrm>
          <a:prstGeom prst="rect">
            <a:avLst/>
          </a:prstGeom>
        </p:spPr>
      </p:pic>
    </p:spTree>
    <p:extLst>
      <p:ext uri="{BB962C8B-B14F-4D97-AF65-F5344CB8AC3E}">
        <p14:creationId xmlns:p14="http://schemas.microsoft.com/office/powerpoint/2010/main" val="260590548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3" name="TextBox 2"/>
          <p:cNvSpPr txBox="1"/>
          <p:nvPr/>
        </p:nvSpPr>
        <p:spPr>
          <a:xfrm>
            <a:off x="879764" y="514941"/>
            <a:ext cx="2258290" cy="400110"/>
          </a:xfrm>
          <a:prstGeom prst="rect">
            <a:avLst/>
          </a:prstGeom>
          <a:solidFill>
            <a:schemeClr val="accent1">
              <a:alpha val="40000"/>
            </a:schemeClr>
          </a:solidFill>
        </p:spPr>
        <p:txBody>
          <a:bodyPr wrap="square" rtlCol="0">
            <a:spAutoFit/>
          </a:bodyPr>
          <a:lstStyle/>
          <a:p>
            <a:r>
              <a:rPr lang="en-US" sz="1000" b="1">
                <a:solidFill>
                  <a:schemeClr val="tx2"/>
                </a:solidFill>
                <a:latin typeface="Bahnschrift" panose="020B0502040204020203" pitchFamily="34" charset="0"/>
              </a:rPr>
              <a:t>Trường hợp hệ số góc -1&lt;= m &lt; 0:</a:t>
            </a:r>
            <a:endParaRPr lang="en-US" sz="1000">
              <a:solidFill>
                <a:schemeClr val="tx2"/>
              </a:solidFill>
              <a:latin typeface="Bahnschrift" panose="020B0502040204020203" pitchFamily="34" charset="0"/>
            </a:endParaRPr>
          </a:p>
          <a:p>
            <a:endParaRPr lang="en-US" sz="1000">
              <a:solidFill>
                <a:schemeClr val="tx2"/>
              </a:solidFill>
            </a:endParaRPr>
          </a:p>
        </p:txBody>
      </p:sp>
      <p:pic>
        <p:nvPicPr>
          <p:cNvPr id="7" name="Picture 6"/>
          <p:cNvPicPr>
            <a:picLocks noChangeAspect="1"/>
          </p:cNvPicPr>
          <p:nvPr/>
        </p:nvPicPr>
        <p:blipFill>
          <a:blip r:embed="rId3"/>
          <a:stretch>
            <a:fillRect/>
          </a:stretch>
        </p:blipFill>
        <p:spPr>
          <a:xfrm>
            <a:off x="4212412" y="197404"/>
            <a:ext cx="1190860" cy="242209"/>
          </a:xfrm>
          <a:prstGeom prst="rect">
            <a:avLst/>
          </a:prstGeom>
        </p:spPr>
      </p:pic>
      <p:sp>
        <p:nvSpPr>
          <p:cNvPr id="8" name="TextBox 7"/>
          <p:cNvSpPr txBox="1"/>
          <p:nvPr/>
        </p:nvSpPr>
        <p:spPr>
          <a:xfrm>
            <a:off x="6040582" y="524191"/>
            <a:ext cx="2189018" cy="400110"/>
          </a:xfrm>
          <a:prstGeom prst="rect">
            <a:avLst/>
          </a:prstGeom>
          <a:solidFill>
            <a:schemeClr val="accent1">
              <a:alpha val="40000"/>
            </a:schemeClr>
          </a:solidFill>
        </p:spPr>
        <p:txBody>
          <a:bodyPr wrap="square" rtlCol="0">
            <a:spAutoFit/>
          </a:bodyPr>
          <a:lstStyle/>
          <a:p>
            <a:r>
              <a:rPr lang="en-US" sz="1000" b="1">
                <a:solidFill>
                  <a:schemeClr val="tx2"/>
                </a:solidFill>
                <a:latin typeface="Bahnschrift" panose="020B0502040204020203" pitchFamily="34" charset="0"/>
              </a:rPr>
              <a:t>Trường hợp hệ số góc  m &lt; -1 :</a:t>
            </a:r>
            <a:endParaRPr lang="en-US" sz="1000">
              <a:solidFill>
                <a:schemeClr val="tx2"/>
              </a:solidFill>
              <a:latin typeface="Bahnschrift" panose="020B0502040204020203" pitchFamily="34" charset="0"/>
            </a:endParaRPr>
          </a:p>
          <a:p>
            <a:endParaRPr lang="en-US" sz="1000">
              <a:solidFill>
                <a:schemeClr val="tx2"/>
              </a:solidFill>
              <a:latin typeface="Bahnschrift" panose="020B0502040204020203" pitchFamily="34" charset="0"/>
            </a:endParaRPr>
          </a:p>
        </p:txBody>
      </p:sp>
      <p:sp>
        <p:nvSpPr>
          <p:cNvPr id="9" name="Oval 8"/>
          <p:cNvSpPr/>
          <p:nvPr/>
        </p:nvSpPr>
        <p:spPr>
          <a:xfrm>
            <a:off x="1406233" y="984323"/>
            <a:ext cx="1205345" cy="415637"/>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vi-VN" sz="1000" b="1" smtClean="0"/>
              <a:t>begin</a:t>
            </a:r>
            <a:endParaRPr lang="en-US" sz="1000" b="1"/>
          </a:p>
        </p:txBody>
      </p:sp>
      <p:sp>
        <p:nvSpPr>
          <p:cNvPr id="10" name="Rectangle 9"/>
          <p:cNvSpPr/>
          <p:nvPr/>
        </p:nvSpPr>
        <p:spPr>
          <a:xfrm>
            <a:off x="1226122" y="1632024"/>
            <a:ext cx="1565563" cy="644236"/>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vi-VN" sz="1000" b="1" smtClean="0"/>
              <a:t>p=2Dy+Dx;</a:t>
            </a:r>
          </a:p>
          <a:p>
            <a:pPr algn="ctr"/>
            <a:r>
              <a:rPr lang="vi-VN" sz="1000" b="1" smtClean="0"/>
              <a:t>c1=2(Dy+Dx);</a:t>
            </a:r>
          </a:p>
          <a:p>
            <a:pPr algn="ctr"/>
            <a:r>
              <a:rPr lang="vi-VN" sz="1000" b="1" smtClean="0"/>
              <a:t>c2=2Dy;</a:t>
            </a:r>
          </a:p>
          <a:p>
            <a:pPr algn="ctr"/>
            <a:r>
              <a:rPr lang="vi-VN" sz="1000" b="1" smtClean="0"/>
              <a:t>Putpixel(x,y,color);</a:t>
            </a:r>
            <a:endParaRPr lang="en-US" sz="1000" b="1"/>
          </a:p>
        </p:txBody>
      </p:sp>
      <p:sp>
        <p:nvSpPr>
          <p:cNvPr id="11" name="Diamond 10"/>
          <p:cNvSpPr/>
          <p:nvPr/>
        </p:nvSpPr>
        <p:spPr>
          <a:xfrm>
            <a:off x="1482434" y="2477802"/>
            <a:ext cx="1052948" cy="347015"/>
          </a:xfrm>
          <a:prstGeom prst="diamond">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vi-VN" sz="900" b="1" smtClean="0"/>
              <a:t>x&lt;=x2</a:t>
            </a:r>
            <a:endParaRPr lang="en-US" sz="900" b="1"/>
          </a:p>
        </p:txBody>
      </p:sp>
      <p:sp>
        <p:nvSpPr>
          <p:cNvPr id="13" name="Rectangle 12"/>
          <p:cNvSpPr/>
          <p:nvPr/>
        </p:nvSpPr>
        <p:spPr>
          <a:xfrm>
            <a:off x="1226121" y="3557155"/>
            <a:ext cx="1565563" cy="280346"/>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vi-VN" sz="900" b="1" smtClean="0"/>
              <a:t>p=p+c1</a:t>
            </a:r>
          </a:p>
          <a:p>
            <a:pPr algn="ctr"/>
            <a:r>
              <a:rPr lang="vi-VN" sz="900" b="1" smtClean="0"/>
              <a:t>y=y-1</a:t>
            </a:r>
            <a:endParaRPr lang="en-US" sz="900" b="1"/>
          </a:p>
        </p:txBody>
      </p:sp>
      <p:sp>
        <p:nvSpPr>
          <p:cNvPr id="14" name="Rectangle 13"/>
          <p:cNvSpPr/>
          <p:nvPr/>
        </p:nvSpPr>
        <p:spPr>
          <a:xfrm>
            <a:off x="1219188" y="4105712"/>
            <a:ext cx="1565563" cy="359566"/>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vi-VN" sz="900" b="1" smtClean="0"/>
              <a:t>x++;</a:t>
            </a:r>
          </a:p>
          <a:p>
            <a:pPr algn="ctr"/>
            <a:r>
              <a:rPr lang="vi-VN" sz="900" b="1"/>
              <a:t>Putpixel(x,y,color);</a:t>
            </a:r>
            <a:endParaRPr lang="en-US" sz="900" b="1"/>
          </a:p>
          <a:p>
            <a:pPr algn="ctr"/>
            <a:endParaRPr lang="en-US" sz="900" b="1"/>
          </a:p>
        </p:txBody>
      </p:sp>
      <p:sp>
        <p:nvSpPr>
          <p:cNvPr id="15" name="Diamond 14"/>
          <p:cNvSpPr/>
          <p:nvPr/>
        </p:nvSpPr>
        <p:spPr>
          <a:xfrm>
            <a:off x="1482429" y="2990212"/>
            <a:ext cx="1052948" cy="347015"/>
          </a:xfrm>
          <a:prstGeom prst="diamond">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vi-VN" sz="1000" b="1" smtClean="0"/>
              <a:t>p&lt;0</a:t>
            </a:r>
            <a:endParaRPr lang="en-US" sz="1000" b="1"/>
          </a:p>
        </p:txBody>
      </p:sp>
      <p:sp>
        <p:nvSpPr>
          <p:cNvPr id="16" name="Oval 15"/>
          <p:cNvSpPr/>
          <p:nvPr/>
        </p:nvSpPr>
        <p:spPr>
          <a:xfrm>
            <a:off x="1406233" y="4660752"/>
            <a:ext cx="1205345" cy="415637"/>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vi-VN" b="1" smtClean="0"/>
              <a:t>end</a:t>
            </a:r>
            <a:endParaRPr lang="en-US" b="1"/>
          </a:p>
        </p:txBody>
      </p:sp>
      <p:sp>
        <p:nvSpPr>
          <p:cNvPr id="17" name="Rectangle 16"/>
          <p:cNvSpPr/>
          <p:nvPr/>
        </p:nvSpPr>
        <p:spPr>
          <a:xfrm>
            <a:off x="207814" y="3557154"/>
            <a:ext cx="838206" cy="238339"/>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vi-VN" sz="1100" b="1" smtClean="0"/>
              <a:t>p=p+c2</a:t>
            </a:r>
            <a:endParaRPr lang="en-US" sz="1100" b="1"/>
          </a:p>
        </p:txBody>
      </p:sp>
      <p:sp>
        <p:nvSpPr>
          <p:cNvPr id="22" name="Oval 21"/>
          <p:cNvSpPr/>
          <p:nvPr/>
        </p:nvSpPr>
        <p:spPr>
          <a:xfrm>
            <a:off x="6601686" y="984323"/>
            <a:ext cx="1205345" cy="415637"/>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23" name="Rectangle 22"/>
          <p:cNvSpPr/>
          <p:nvPr/>
        </p:nvSpPr>
        <p:spPr>
          <a:xfrm>
            <a:off x="6421575" y="1632024"/>
            <a:ext cx="1565563" cy="644236"/>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24" name="Diamond 23"/>
          <p:cNvSpPr/>
          <p:nvPr/>
        </p:nvSpPr>
        <p:spPr>
          <a:xfrm>
            <a:off x="6677887" y="2477802"/>
            <a:ext cx="1052948" cy="347015"/>
          </a:xfrm>
          <a:prstGeom prst="diamond">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25" name="Rectangle 24"/>
          <p:cNvSpPr/>
          <p:nvPr/>
        </p:nvSpPr>
        <p:spPr>
          <a:xfrm>
            <a:off x="6421574" y="3557155"/>
            <a:ext cx="1565563" cy="280346"/>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vi-VN" sz="900" b="1"/>
              <a:t>p=p+c1</a:t>
            </a:r>
          </a:p>
          <a:p>
            <a:pPr algn="ctr"/>
            <a:r>
              <a:rPr lang="vi-VN" sz="900" b="1" smtClean="0"/>
              <a:t>x=x-1</a:t>
            </a:r>
            <a:endParaRPr lang="en-US" sz="900" b="1"/>
          </a:p>
        </p:txBody>
      </p:sp>
      <p:sp>
        <p:nvSpPr>
          <p:cNvPr id="26" name="Rectangle 25"/>
          <p:cNvSpPr/>
          <p:nvPr/>
        </p:nvSpPr>
        <p:spPr>
          <a:xfrm>
            <a:off x="6414641" y="4105712"/>
            <a:ext cx="1565563" cy="359566"/>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vi-VN" sz="1100" b="1" smtClean="0"/>
              <a:t>y++;</a:t>
            </a:r>
            <a:endParaRPr lang="vi-VN" sz="1100" b="1"/>
          </a:p>
          <a:p>
            <a:pPr algn="ctr"/>
            <a:r>
              <a:rPr lang="vi-VN" sz="1100" b="1"/>
              <a:t>Putpixel(x,y,color);</a:t>
            </a:r>
            <a:endParaRPr lang="en-US" sz="1100" b="1"/>
          </a:p>
        </p:txBody>
      </p:sp>
      <p:sp>
        <p:nvSpPr>
          <p:cNvPr id="27" name="Diamond 26"/>
          <p:cNvSpPr/>
          <p:nvPr/>
        </p:nvSpPr>
        <p:spPr>
          <a:xfrm>
            <a:off x="6677882" y="2990212"/>
            <a:ext cx="1052948" cy="347015"/>
          </a:xfrm>
          <a:prstGeom prst="diamond">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28" name="Oval 27"/>
          <p:cNvSpPr/>
          <p:nvPr/>
        </p:nvSpPr>
        <p:spPr>
          <a:xfrm>
            <a:off x="6615534" y="4654269"/>
            <a:ext cx="1205345" cy="415637"/>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29" name="Rectangle 28"/>
          <p:cNvSpPr/>
          <p:nvPr/>
        </p:nvSpPr>
        <p:spPr>
          <a:xfrm>
            <a:off x="5403267" y="3557154"/>
            <a:ext cx="838206" cy="238339"/>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vi-VN" sz="1200" b="1"/>
              <a:t>p=p+c2</a:t>
            </a:r>
            <a:endParaRPr lang="en-US" sz="1200" b="1"/>
          </a:p>
        </p:txBody>
      </p:sp>
      <p:cxnSp>
        <p:nvCxnSpPr>
          <p:cNvPr id="31" name="Straight Arrow Connector 30"/>
          <p:cNvCxnSpPr>
            <a:stCxn id="9" idx="4"/>
            <a:endCxn id="10" idx="0"/>
          </p:cNvCxnSpPr>
          <p:nvPr/>
        </p:nvCxnSpPr>
        <p:spPr>
          <a:xfrm flipH="1">
            <a:off x="2008904" y="1399960"/>
            <a:ext cx="2" cy="232064"/>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32" name="Straight Arrow Connector 31"/>
          <p:cNvCxnSpPr/>
          <p:nvPr/>
        </p:nvCxnSpPr>
        <p:spPr>
          <a:xfrm flipH="1">
            <a:off x="2008902" y="2280167"/>
            <a:ext cx="2" cy="232064"/>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33" name="Straight Arrow Connector 32"/>
          <p:cNvCxnSpPr/>
          <p:nvPr/>
        </p:nvCxnSpPr>
        <p:spPr>
          <a:xfrm flipH="1">
            <a:off x="2008902" y="2811379"/>
            <a:ext cx="2" cy="232064"/>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34" name="Straight Arrow Connector 33"/>
          <p:cNvCxnSpPr/>
          <p:nvPr/>
        </p:nvCxnSpPr>
        <p:spPr>
          <a:xfrm flipH="1">
            <a:off x="2008902" y="3360379"/>
            <a:ext cx="2" cy="232064"/>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35" name="Straight Arrow Connector 34"/>
          <p:cNvCxnSpPr/>
          <p:nvPr/>
        </p:nvCxnSpPr>
        <p:spPr>
          <a:xfrm flipH="1">
            <a:off x="2001967" y="3837501"/>
            <a:ext cx="2" cy="232064"/>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36" name="Straight Arrow Connector 35"/>
          <p:cNvCxnSpPr/>
          <p:nvPr/>
        </p:nvCxnSpPr>
        <p:spPr>
          <a:xfrm flipH="1">
            <a:off x="7218206" y="1406028"/>
            <a:ext cx="2" cy="232064"/>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37" name="Straight Arrow Connector 36"/>
          <p:cNvCxnSpPr/>
          <p:nvPr/>
        </p:nvCxnSpPr>
        <p:spPr>
          <a:xfrm flipH="1">
            <a:off x="7218206" y="2270400"/>
            <a:ext cx="2" cy="232064"/>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38" name="Straight Arrow Connector 37"/>
          <p:cNvCxnSpPr/>
          <p:nvPr/>
        </p:nvCxnSpPr>
        <p:spPr>
          <a:xfrm flipH="1">
            <a:off x="7218206" y="2799373"/>
            <a:ext cx="2" cy="232064"/>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39" name="Straight Arrow Connector 38"/>
          <p:cNvCxnSpPr/>
          <p:nvPr/>
        </p:nvCxnSpPr>
        <p:spPr>
          <a:xfrm flipH="1">
            <a:off x="7218206" y="3335925"/>
            <a:ext cx="2" cy="232064"/>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40" name="Straight Arrow Connector 39"/>
          <p:cNvCxnSpPr/>
          <p:nvPr/>
        </p:nvCxnSpPr>
        <p:spPr>
          <a:xfrm flipH="1">
            <a:off x="7218206" y="3819115"/>
            <a:ext cx="2" cy="232064"/>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42" name="Elbow Connector 41"/>
          <p:cNvCxnSpPr>
            <a:stCxn id="11" idx="1"/>
            <a:endCxn id="16" idx="2"/>
          </p:cNvCxnSpPr>
          <p:nvPr/>
        </p:nvCxnSpPr>
        <p:spPr>
          <a:xfrm rot="10800000" flipV="1">
            <a:off x="1406234" y="2651309"/>
            <a:ext cx="76201" cy="2217261"/>
          </a:xfrm>
          <a:prstGeom prst="bentConnector3">
            <a:avLst>
              <a:gd name="adj1" fmla="val 1823233"/>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44" name="Elbow Connector 43"/>
          <p:cNvCxnSpPr>
            <a:stCxn id="14" idx="3"/>
          </p:cNvCxnSpPr>
          <p:nvPr/>
        </p:nvCxnSpPr>
        <p:spPr>
          <a:xfrm flipH="1" flipV="1">
            <a:off x="2571683" y="2641913"/>
            <a:ext cx="213068" cy="1643582"/>
          </a:xfrm>
          <a:prstGeom prst="bentConnector4">
            <a:avLst>
              <a:gd name="adj1" fmla="val -256997"/>
              <a:gd name="adj2" fmla="val 100322"/>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53" name="Elbow Connector 52"/>
          <p:cNvCxnSpPr>
            <a:endCxn id="17" idx="0"/>
          </p:cNvCxnSpPr>
          <p:nvPr/>
        </p:nvCxnSpPr>
        <p:spPr>
          <a:xfrm rot="10800000" flipV="1">
            <a:off x="626918" y="3163718"/>
            <a:ext cx="855517" cy="393435"/>
          </a:xfrm>
          <a:prstGeom prst="bentConnector2">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56" name="Elbow Connector 55"/>
          <p:cNvCxnSpPr>
            <a:stCxn id="17" idx="2"/>
            <a:endCxn id="14" idx="1"/>
          </p:cNvCxnSpPr>
          <p:nvPr/>
        </p:nvCxnSpPr>
        <p:spPr>
          <a:xfrm rot="16200000" flipH="1">
            <a:off x="678051" y="3744358"/>
            <a:ext cx="490002" cy="592271"/>
          </a:xfrm>
          <a:prstGeom prst="bentConnector2">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71" name="Elbow Connector 70"/>
          <p:cNvCxnSpPr/>
          <p:nvPr/>
        </p:nvCxnSpPr>
        <p:spPr>
          <a:xfrm rot="10800000" flipV="1">
            <a:off x="6601681" y="2655693"/>
            <a:ext cx="76201" cy="2217261"/>
          </a:xfrm>
          <a:prstGeom prst="bentConnector3">
            <a:avLst>
              <a:gd name="adj1" fmla="val 1823233"/>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72" name="Elbow Connector 71"/>
          <p:cNvCxnSpPr/>
          <p:nvPr/>
        </p:nvCxnSpPr>
        <p:spPr>
          <a:xfrm flipH="1" flipV="1">
            <a:off x="7768533" y="2654620"/>
            <a:ext cx="213068" cy="1643582"/>
          </a:xfrm>
          <a:prstGeom prst="bentConnector4">
            <a:avLst>
              <a:gd name="adj1" fmla="val -256997"/>
              <a:gd name="adj2" fmla="val 100322"/>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73" name="Elbow Connector 72"/>
          <p:cNvCxnSpPr/>
          <p:nvPr/>
        </p:nvCxnSpPr>
        <p:spPr>
          <a:xfrm rot="10800000" flipV="1">
            <a:off x="5827083" y="3165950"/>
            <a:ext cx="855517" cy="393435"/>
          </a:xfrm>
          <a:prstGeom prst="bentConnector2">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74" name="Elbow Connector 73"/>
          <p:cNvCxnSpPr/>
          <p:nvPr/>
        </p:nvCxnSpPr>
        <p:spPr>
          <a:xfrm rot="16200000" flipH="1">
            <a:off x="5880440" y="3750712"/>
            <a:ext cx="490002" cy="592271"/>
          </a:xfrm>
          <a:prstGeom prst="bentConnector2">
            <a:avLst/>
          </a:prstGeom>
          <a:ln>
            <a:tailEnd type="triangle"/>
          </a:ln>
        </p:spPr>
        <p:style>
          <a:lnRef idx="2">
            <a:schemeClr val="accent2"/>
          </a:lnRef>
          <a:fillRef idx="0">
            <a:schemeClr val="accent2"/>
          </a:fillRef>
          <a:effectRef idx="1">
            <a:schemeClr val="accent2"/>
          </a:effectRef>
          <a:fontRef idx="minor">
            <a:schemeClr val="tx1"/>
          </a:fontRef>
        </p:style>
      </p:cxnSp>
      <p:sp>
        <p:nvSpPr>
          <p:cNvPr id="75" name="Rectangle 74"/>
          <p:cNvSpPr/>
          <p:nvPr/>
        </p:nvSpPr>
        <p:spPr>
          <a:xfrm>
            <a:off x="6955153" y="1052544"/>
            <a:ext cx="526106" cy="246221"/>
          </a:xfrm>
          <a:prstGeom prst="rect">
            <a:avLst/>
          </a:prstGeom>
        </p:spPr>
        <p:txBody>
          <a:bodyPr wrap="none">
            <a:spAutoFit/>
          </a:bodyPr>
          <a:lstStyle/>
          <a:p>
            <a:r>
              <a:rPr lang="vi-VN" sz="1000" b="1"/>
              <a:t>begin</a:t>
            </a:r>
            <a:endParaRPr lang="en-US" sz="1000"/>
          </a:p>
        </p:txBody>
      </p:sp>
      <p:sp>
        <p:nvSpPr>
          <p:cNvPr id="76" name="Rectangle 75"/>
          <p:cNvSpPr/>
          <p:nvPr/>
        </p:nvSpPr>
        <p:spPr>
          <a:xfrm>
            <a:off x="6435424" y="1628996"/>
            <a:ext cx="1565563" cy="644236"/>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vi-VN" sz="1000" b="1" smtClean="0"/>
              <a:t>p=2Dx+Dy;</a:t>
            </a:r>
          </a:p>
          <a:p>
            <a:pPr algn="ctr"/>
            <a:r>
              <a:rPr lang="vi-VN" sz="1000" b="1" smtClean="0"/>
              <a:t>c1=2(Dy+Dx);</a:t>
            </a:r>
          </a:p>
          <a:p>
            <a:pPr algn="ctr"/>
            <a:r>
              <a:rPr lang="vi-VN" sz="1000" b="1" smtClean="0"/>
              <a:t>c2=2Dx;</a:t>
            </a:r>
          </a:p>
          <a:p>
            <a:pPr algn="ctr"/>
            <a:r>
              <a:rPr lang="vi-VN" sz="1000" b="1" smtClean="0"/>
              <a:t>Putpixel(x,y,color);</a:t>
            </a:r>
            <a:endParaRPr lang="en-US" sz="1000" b="1"/>
          </a:p>
        </p:txBody>
      </p:sp>
      <p:sp>
        <p:nvSpPr>
          <p:cNvPr id="77" name="Diamond 76"/>
          <p:cNvSpPr/>
          <p:nvPr/>
        </p:nvSpPr>
        <p:spPr>
          <a:xfrm>
            <a:off x="6682600" y="2474861"/>
            <a:ext cx="1052948" cy="347015"/>
          </a:xfrm>
          <a:prstGeom prst="diamond">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vi-VN" sz="900" b="1" smtClean="0"/>
              <a:t>x&lt;=x2</a:t>
            </a:r>
            <a:endParaRPr lang="en-US" sz="900" b="1"/>
          </a:p>
        </p:txBody>
      </p:sp>
      <p:sp>
        <p:nvSpPr>
          <p:cNvPr id="78" name="Diamond 77"/>
          <p:cNvSpPr/>
          <p:nvPr/>
        </p:nvSpPr>
        <p:spPr>
          <a:xfrm>
            <a:off x="6672346" y="2994177"/>
            <a:ext cx="1052948" cy="347015"/>
          </a:xfrm>
          <a:prstGeom prst="diamond">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vi-VN" sz="1000" b="1" smtClean="0"/>
              <a:t>p&lt;0</a:t>
            </a:r>
            <a:endParaRPr lang="en-US" sz="1000" b="1"/>
          </a:p>
        </p:txBody>
      </p:sp>
      <p:sp>
        <p:nvSpPr>
          <p:cNvPr id="80" name="Rectangle 79"/>
          <p:cNvSpPr/>
          <p:nvPr/>
        </p:nvSpPr>
        <p:spPr>
          <a:xfrm>
            <a:off x="6979198" y="4733489"/>
            <a:ext cx="502061" cy="307777"/>
          </a:xfrm>
          <a:prstGeom prst="rect">
            <a:avLst/>
          </a:prstGeom>
        </p:spPr>
        <p:txBody>
          <a:bodyPr wrap="none">
            <a:spAutoFit/>
          </a:bodyPr>
          <a:lstStyle/>
          <a:p>
            <a:pPr algn="ctr"/>
            <a:r>
              <a:rPr lang="vi-VN" b="1"/>
              <a:t>end</a:t>
            </a:r>
            <a:endParaRPr lang="en-US" b="1"/>
          </a:p>
        </p:txBody>
      </p:sp>
    </p:spTree>
    <p:extLst>
      <p:ext uri="{BB962C8B-B14F-4D97-AF65-F5344CB8AC3E}">
        <p14:creationId xmlns:p14="http://schemas.microsoft.com/office/powerpoint/2010/main" val="407717176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1.3 Code thuật toán: </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sz="2000" b="1" i="1">
                <a:solidFill>
                  <a:schemeClr val="bg2">
                    <a:lumMod val="60000"/>
                    <a:lumOff val="40000"/>
                  </a:schemeClr>
                </a:solidFill>
                <a:latin typeface="Bahnschrift SemiBold" panose="020B0502040204020203" pitchFamily="34" charset="0"/>
              </a:rPr>
              <a:t>- Sử dụng thư viện</a:t>
            </a:r>
            <a:endParaRPr lang="en-US" sz="2000">
              <a:solidFill>
                <a:schemeClr val="bg2">
                  <a:lumMod val="60000"/>
                  <a:lumOff val="40000"/>
                </a:schemeClr>
              </a:solidFill>
              <a:latin typeface="Bahnschrift SemiBold" panose="020B0502040204020203" pitchFamily="34" charset="0"/>
            </a:endParaRPr>
          </a:p>
          <a:p>
            <a:pPr marL="158750" indent="0">
              <a:buNone/>
            </a:pPr>
            <a:r>
              <a:rPr lang="en-US" sz="2000">
                <a:latin typeface="Bahnschrift SemiBold" panose="020B0502040204020203" pitchFamily="34" charset="0"/>
              </a:rPr>
              <a:t>#include&lt;iostream&gt;</a:t>
            </a:r>
          </a:p>
          <a:p>
            <a:pPr marL="158750" indent="0">
              <a:buNone/>
            </a:pPr>
            <a:r>
              <a:rPr lang="en-US" sz="2000">
                <a:latin typeface="Bahnschrift SemiBold" panose="020B0502040204020203" pitchFamily="34" charset="0"/>
              </a:rPr>
              <a:t>#include&lt;graphics.h&gt;</a:t>
            </a:r>
          </a:p>
          <a:p>
            <a:pPr marL="158750" indent="0">
              <a:buNone/>
            </a:pPr>
            <a:r>
              <a:rPr lang="en-US" sz="2000">
                <a:latin typeface="Bahnschrift SemiBold" panose="020B0502040204020203" pitchFamily="34" charset="0"/>
              </a:rPr>
              <a:t>using namespace std;</a:t>
            </a:r>
          </a:p>
          <a:p>
            <a:pPr marL="158750" indent="0">
              <a:buNone/>
            </a:pPr>
            <a:r>
              <a:rPr lang="en-US" sz="2000">
                <a:latin typeface="Bahnschrift SemiBold" panose="020B0502040204020203" pitchFamily="34" charset="0"/>
              </a:rPr>
              <a:t> </a:t>
            </a:r>
          </a:p>
          <a:p>
            <a:pPr marL="158750" indent="0">
              <a:buNone/>
            </a:pPr>
            <a:r>
              <a:rPr lang="en-US" sz="2000" b="1" i="1">
                <a:solidFill>
                  <a:schemeClr val="bg2">
                    <a:lumMod val="60000"/>
                    <a:lumOff val="40000"/>
                  </a:schemeClr>
                </a:solidFill>
                <a:latin typeface="Bahnschrift SemiBold" panose="020B0502040204020203" pitchFamily="34" charset="0"/>
              </a:rPr>
              <a:t>- Xây dựng  cấu trúc điểm</a:t>
            </a:r>
            <a:endParaRPr lang="en-US" sz="2000">
              <a:solidFill>
                <a:schemeClr val="bg2">
                  <a:lumMod val="60000"/>
                  <a:lumOff val="40000"/>
                </a:schemeClr>
              </a:solidFill>
              <a:latin typeface="Bahnschrift SemiBold" panose="020B0502040204020203" pitchFamily="34" charset="0"/>
            </a:endParaRPr>
          </a:p>
          <a:p>
            <a:pPr marL="158750" indent="0">
              <a:buNone/>
            </a:pPr>
            <a:r>
              <a:rPr lang="en-US" sz="2000">
                <a:latin typeface="Bahnschrift SemiBold" panose="020B0502040204020203" pitchFamily="34" charset="0"/>
              </a:rPr>
              <a:t>struct diem</a:t>
            </a:r>
          </a:p>
          <a:p>
            <a:pPr marL="158750" indent="0">
              <a:buNone/>
            </a:pPr>
            <a:r>
              <a:rPr lang="en-US" sz="2000">
                <a:latin typeface="Bahnschrift SemiBold" panose="020B0502040204020203" pitchFamily="34" charset="0"/>
              </a:rPr>
              <a:t>{</a:t>
            </a:r>
          </a:p>
          <a:p>
            <a:pPr marL="158750" indent="0">
              <a:buNone/>
            </a:pPr>
            <a:r>
              <a:rPr lang="en-US" sz="2000">
                <a:latin typeface="Bahnschrift SemiBold" panose="020B0502040204020203" pitchFamily="34" charset="0"/>
              </a:rPr>
              <a:t>	int x;</a:t>
            </a:r>
          </a:p>
          <a:p>
            <a:pPr marL="158750" indent="0">
              <a:buNone/>
            </a:pPr>
            <a:r>
              <a:rPr lang="en-US" sz="2000">
                <a:latin typeface="Bahnschrift SemiBold" panose="020B0502040204020203" pitchFamily="34" charset="0"/>
              </a:rPr>
              <a:t>	int y;</a:t>
            </a:r>
          </a:p>
          <a:p>
            <a:pPr marL="158750" indent="0">
              <a:buNone/>
            </a:pPr>
            <a:r>
              <a:rPr lang="en-US" sz="2000">
                <a:latin typeface="Bahnschrift SemiBold" panose="020B0502040204020203" pitchFamily="34" charset="0"/>
              </a:rPr>
              <a:t>};</a:t>
            </a:r>
            <a:endParaRPr sz="2000" b="1" i="1">
              <a:solidFill>
                <a:schemeClr val="lt2"/>
              </a:solidFill>
              <a:latin typeface="Bahnschrift SemiBold" panose="020B0502040204020203" pitchFamily="34" charset="0"/>
            </a:endParaRPr>
          </a:p>
        </p:txBody>
      </p:sp>
    </p:spTree>
    <p:extLst>
      <p:ext uri="{BB962C8B-B14F-4D97-AF65-F5344CB8AC3E}">
        <p14:creationId xmlns:p14="http://schemas.microsoft.com/office/powerpoint/2010/main" val="25243745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53516"/>
            <a:ext cx="7704000" cy="572700"/>
          </a:xfrm>
          <a:prstGeom prst="rect">
            <a:avLst/>
          </a:prstGeom>
        </p:spPr>
        <p:txBody>
          <a:bodyPr spcFirstLastPara="1" wrap="square" lIns="91425" tIns="91425" rIns="91425" bIns="91425" anchor="t" anchorCtr="0">
            <a:noAutofit/>
          </a:bodyPr>
          <a:lstStyle/>
          <a:p>
            <a:r>
              <a:rPr lang="en-US"/>
              <a:t>1.3 Code thuật toán: </a:t>
            </a:r>
          </a:p>
        </p:txBody>
      </p:sp>
      <p:sp>
        <p:nvSpPr>
          <p:cNvPr id="110" name="Google Shape;110;p25"/>
          <p:cNvSpPr txBox="1">
            <a:spLocks noGrp="1"/>
          </p:cNvSpPr>
          <p:nvPr>
            <p:ph type="body" idx="1"/>
          </p:nvPr>
        </p:nvSpPr>
        <p:spPr>
          <a:xfrm>
            <a:off x="720000" y="826216"/>
            <a:ext cx="7704000" cy="4182202"/>
          </a:xfrm>
          <a:prstGeom prst="rect">
            <a:avLst/>
          </a:prstGeom>
          <a:solidFill>
            <a:schemeClr val="dk1">
              <a:alpha val="56699"/>
            </a:schemeClr>
          </a:solidFill>
        </p:spPr>
        <p:txBody>
          <a:bodyPr spcFirstLastPara="1" wrap="square" lIns="234000" tIns="234000" rIns="234000" bIns="91425" anchor="t" anchorCtr="0">
            <a:noAutofit/>
          </a:bodyPr>
          <a:lstStyle/>
          <a:p>
            <a:pPr marL="158750" indent="0">
              <a:buNone/>
            </a:pPr>
            <a:r>
              <a:rPr lang="en-US" b="1" i="1" dirty="0">
                <a:solidFill>
                  <a:schemeClr val="bg2">
                    <a:lumMod val="60000"/>
                    <a:lumOff val="40000"/>
                  </a:schemeClr>
                </a:solidFill>
                <a:latin typeface="Bahnschrift SemiBold" panose="020B0502040204020203" pitchFamily="34" charset="0"/>
              </a:rPr>
              <a:t>- Xây dựng các hàm vòng lặp trong 4 trường hợp của m: m &lt; 0, 0&lt; m &lt;1, ...</a:t>
            </a:r>
            <a:endParaRPr lang="en-US" dirty="0">
              <a:solidFill>
                <a:schemeClr val="bg2">
                  <a:lumMod val="60000"/>
                  <a:lumOff val="40000"/>
                </a:schemeClr>
              </a:solidFill>
              <a:latin typeface="Bahnschrift SemiBold" panose="020B0502040204020203" pitchFamily="34" charset="0"/>
            </a:endParaRPr>
          </a:p>
          <a:p>
            <a:pPr marL="158750" indent="0">
              <a:buNone/>
            </a:pPr>
            <a:r>
              <a:rPr lang="en-US" dirty="0">
                <a:latin typeface="Bahnschrift SemiBold" panose="020B0502040204020203" pitchFamily="34" charset="0"/>
              </a:rPr>
              <a:t>void test1 (diem C,diem B,float big0,float small0,float p) </a:t>
            </a:r>
            <a:r>
              <a:rPr lang="en-US" dirty="0">
                <a:solidFill>
                  <a:schemeClr val="bg2"/>
                </a:solidFill>
                <a:latin typeface="Bahnschrift SemiBold" panose="020B0502040204020203" pitchFamily="34" charset="0"/>
              </a:rPr>
              <a:t>//vòng while sẽ thực hiện khi </a:t>
            </a:r>
          </a:p>
          <a:p>
            <a:pPr marL="158750" indent="0">
              <a:buNone/>
            </a:pPr>
            <a:r>
              <a:rPr lang="en-US" dirty="0">
                <a:solidFill>
                  <a:schemeClr val="bg2"/>
                </a:solidFill>
                <a:latin typeface="Bahnschrift SemiBold" panose="020B0502040204020203" pitchFamily="34" charset="0"/>
              </a:rPr>
              <a:t>0  &lt;  m  &lt;  1</a:t>
            </a:r>
          </a:p>
          <a:p>
            <a:pPr marL="158750" indent="0">
              <a:buNone/>
            </a:pPr>
            <a:r>
              <a:rPr lang="en-US" dirty="0">
                <a:latin typeface="Bahnschrift SemiBold" panose="020B0502040204020203" pitchFamily="34" charset="0"/>
              </a:rPr>
              <a:t>{</a:t>
            </a:r>
          </a:p>
          <a:p>
            <a:pPr marL="158750" indent="0">
              <a:buNone/>
            </a:pPr>
            <a:r>
              <a:rPr lang="en-US" dirty="0">
                <a:latin typeface="Bahnschrift SemiBold" panose="020B0502040204020203" pitchFamily="34" charset="0"/>
              </a:rPr>
              <a:t>	while ( C.x != B.x)             </a:t>
            </a:r>
            <a:r>
              <a:rPr lang="en-US" dirty="0">
                <a:solidFill>
                  <a:schemeClr val="bg2"/>
                </a:solidFill>
                <a:latin typeface="Bahnschrift SemiBold" panose="020B0502040204020203" pitchFamily="34" charset="0"/>
              </a:rPr>
              <a:t>//đặt C là điểm A, if C &lt; B =&gt; C++     </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delay(10);</a:t>
            </a:r>
          </a:p>
          <a:p>
            <a:pPr marL="158750" indent="0">
              <a:buNone/>
            </a:pPr>
            <a:r>
              <a:rPr lang="en-US" dirty="0">
                <a:latin typeface="Bahnschrift SemiBold" panose="020B0502040204020203" pitchFamily="34" charset="0"/>
              </a:rPr>
              <a:t>		if (p &gt;= 0 )               </a:t>
            </a:r>
            <a:r>
              <a:rPr lang="en-US" dirty="0">
                <a:solidFill>
                  <a:schemeClr val="bg2"/>
                </a:solidFill>
                <a:latin typeface="Bahnschrift SemiBold" panose="020B0502040204020203" pitchFamily="34" charset="0"/>
              </a:rPr>
              <a:t>//nếu p &gt;= 0  </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p += big0;            </a:t>
            </a:r>
            <a:r>
              <a:rPr lang="en-US" dirty="0">
                <a:solidFill>
                  <a:schemeClr val="bg2"/>
                </a:solidFill>
                <a:latin typeface="Bahnschrift SemiBold" panose="020B0502040204020203" pitchFamily="34" charset="0"/>
              </a:rPr>
              <a:t>//p = p + big0;</a:t>
            </a:r>
          </a:p>
          <a:p>
            <a:pPr marL="158750" indent="0">
              <a:buNone/>
            </a:pPr>
            <a:r>
              <a:rPr lang="en-US" dirty="0">
                <a:latin typeface="Bahnschrift SemiBold" panose="020B0502040204020203" pitchFamily="34" charset="0"/>
              </a:rPr>
              <a:t>			C.y ++;                </a:t>
            </a:r>
            <a:r>
              <a:rPr lang="en-US" dirty="0">
                <a:solidFill>
                  <a:schemeClr val="bg2"/>
                </a:solidFill>
                <a:latin typeface="Bahnschrift SemiBold" panose="020B0502040204020203" pitchFamily="34" charset="0"/>
              </a:rPr>
              <a:t>//tăng C.y lên 1;</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else if (p &lt; 0 )         </a:t>
            </a:r>
            <a:r>
              <a:rPr lang="en-US" dirty="0">
                <a:solidFill>
                  <a:schemeClr val="bg2"/>
                </a:solidFill>
                <a:latin typeface="Bahnschrift SemiBold" panose="020B0502040204020203" pitchFamily="34" charset="0"/>
              </a:rPr>
              <a:t>//nếu p &lt; 0 </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p += small0;        </a:t>
            </a:r>
            <a:r>
              <a:rPr lang="en-US" dirty="0">
                <a:solidFill>
                  <a:schemeClr val="bg2"/>
                </a:solidFill>
                <a:latin typeface="Bahnschrift SemiBold" panose="020B0502040204020203" pitchFamily="34" charset="0"/>
              </a:rPr>
              <a:t>//p= p+small0;</a:t>
            </a:r>
          </a:p>
          <a:p>
            <a:pPr marL="158750" indent="0">
              <a:buNone/>
            </a:pPr>
            <a:r>
              <a:rPr lang="en-US" dirty="0">
                <a:latin typeface="Bahnschrift SemiBold" panose="020B0502040204020203" pitchFamily="34" charset="0"/>
              </a:rPr>
              <a:t>		}</a:t>
            </a:r>
          </a:p>
          <a:p>
            <a:pPr marL="158750" indent="0">
              <a:buNone/>
            </a:pPr>
            <a:r>
              <a:rPr lang="en-US" dirty="0">
                <a:latin typeface="Bahnschrift SemiBold" panose="020B0502040204020203" pitchFamily="34" charset="0"/>
              </a:rPr>
              <a:t>		C.x++;  </a:t>
            </a:r>
          </a:p>
          <a:p>
            <a:pPr marL="158750" indent="0">
              <a:buNone/>
            </a:pPr>
            <a:r>
              <a:rPr lang="en-US" dirty="0">
                <a:latin typeface="Bahnschrift SemiBold" panose="020B0502040204020203" pitchFamily="34" charset="0"/>
              </a:rPr>
              <a:t>		putpixel(C.x,C.y,RED);   </a:t>
            </a:r>
            <a:r>
              <a:rPr lang="en-US" dirty="0">
                <a:solidFill>
                  <a:schemeClr val="bg2"/>
                </a:solidFill>
                <a:latin typeface="Bahnschrift SemiBold" panose="020B0502040204020203" pitchFamily="34" charset="0"/>
              </a:rPr>
              <a:t>//hiển thị điểm C</a:t>
            </a:r>
          </a:p>
          <a:p>
            <a:pPr marL="158750" indent="0">
              <a:buNone/>
            </a:pPr>
            <a:r>
              <a:rPr lang="en-US" dirty="0">
                <a:latin typeface="Bahnschrift SemiBold" panose="020B0502040204020203" pitchFamily="34" charset="0"/>
              </a:rPr>
              <a:t>	}	</a:t>
            </a:r>
          </a:p>
          <a:p>
            <a:pPr marL="158750" indent="0">
              <a:buNone/>
            </a:pPr>
            <a:r>
              <a:rPr lang="en-US" dirty="0">
                <a:latin typeface="Bahnschrift SemiBold" panose="020B0502040204020203" pitchFamily="34" charset="0"/>
              </a:rPr>
              <a:t>}</a:t>
            </a:r>
          </a:p>
          <a:p>
            <a:pPr marL="158750" indent="0">
              <a:buNone/>
            </a:pPr>
            <a:endParaRPr b="1" i="1" dirty="0">
              <a:solidFill>
                <a:schemeClr val="lt2"/>
              </a:solidFill>
              <a:latin typeface="Bahnschrift SemiBold" panose="020B0502040204020203" pitchFamily="34" charset="0"/>
            </a:endParaRPr>
          </a:p>
        </p:txBody>
      </p:sp>
    </p:spTree>
    <p:extLst>
      <p:ext uri="{BB962C8B-B14F-4D97-AF65-F5344CB8AC3E}">
        <p14:creationId xmlns:p14="http://schemas.microsoft.com/office/powerpoint/2010/main" val="2849632260"/>
      </p:ext>
    </p:extLst>
  </p:cSld>
  <p:clrMapOvr>
    <a:masterClrMapping/>
  </p:clrMapOvr>
  <p:timing>
    <p:tnLst>
      <p:par>
        <p:cTn id="1" dur="indefinite" restart="never" nodeType="tmRoot"/>
      </p:par>
    </p:tnLst>
  </p:timing>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376</TotalTime>
  <Words>1388</Words>
  <Application>Microsoft Office PowerPoint</Application>
  <PresentationFormat>On-screen Show (16:9)</PresentationFormat>
  <Paragraphs>544</Paragraphs>
  <Slides>49</Slides>
  <Notes>43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49</vt:i4>
      </vt:variant>
    </vt:vector>
  </HeadingPairs>
  <TitlesOfParts>
    <vt:vector size="58" baseType="lpstr">
      <vt:lpstr>Rajdhani</vt:lpstr>
      <vt:lpstr>OCR A Extended</vt:lpstr>
      <vt:lpstr>Bahnschrift SemiBold</vt:lpstr>
      <vt:lpstr>Anton</vt:lpstr>
      <vt:lpstr>Arial</vt:lpstr>
      <vt:lpstr>Bahnschrift</vt:lpstr>
      <vt:lpstr>Advent Pro Light</vt:lpstr>
      <vt:lpstr>Fira Sans Condensed Light</vt:lpstr>
      <vt:lpstr>Ai Tech Agency by Slidesgo</vt:lpstr>
      <vt:lpstr>AI TECH AGENCY</vt:lpstr>
      <vt:lpstr>CHƯƠNG 1: THUẬT TOÁN BRESENHAM</vt:lpstr>
      <vt:lpstr>1.0 Giới thiệu đề bài</vt:lpstr>
      <vt:lpstr>1.0 Giới thiệu đề bài</vt:lpstr>
      <vt:lpstr>1.0 Giới thiệu đề bài</vt:lpstr>
      <vt:lpstr>PowerPoint Presentation</vt:lpstr>
      <vt:lpstr>PowerPoint Presentation</vt:lpstr>
      <vt:lpstr>1.3 Code thuật toán: </vt:lpstr>
      <vt:lpstr>1.3 Code thuật toán: </vt:lpstr>
      <vt:lpstr>1.3 Code thuật toán: </vt:lpstr>
      <vt:lpstr>1.3 Code thuật toán: </vt:lpstr>
      <vt:lpstr>1.3 Code thuật toán: </vt:lpstr>
      <vt:lpstr>1.3 Code thuật toán: </vt:lpstr>
      <vt:lpstr>1.3 Code thuật toán: </vt:lpstr>
      <vt:lpstr>1.3 Code thuật toán: </vt:lpstr>
      <vt:lpstr>1.3 Code thuật toán: </vt:lpstr>
      <vt:lpstr>PowerPoint Presentation</vt:lpstr>
      <vt:lpstr>1.3 Code thuật toán: </vt:lpstr>
      <vt:lpstr>PowerPoint Presentation</vt:lpstr>
      <vt:lpstr>CHƯƠNG 2: THUẬT TOÁN DDA</vt:lpstr>
      <vt:lpstr>2.1 Xây dựng thuật toán</vt:lpstr>
      <vt:lpstr>2.1 Xây dựng thuật toán</vt:lpstr>
      <vt:lpstr>2.1 Xây dựng thuật toán</vt:lpstr>
      <vt:lpstr>2.1 Xây dựng thuật toán</vt:lpstr>
      <vt:lpstr>PowerPoint Presentation</vt:lpstr>
      <vt:lpstr>2.3 Hướng dẫn code</vt:lpstr>
      <vt:lpstr>2.3 Hướng dẫn code</vt:lpstr>
      <vt:lpstr>2.3 Hướng dẫn code</vt:lpstr>
      <vt:lpstr>2.3 Hướng dẫn code</vt:lpstr>
      <vt:lpstr>2.3 Hướng dẫn code</vt:lpstr>
      <vt:lpstr>2.3 Hướng dẫn code</vt:lpstr>
      <vt:lpstr>2.3 Hướng dẫn code</vt:lpstr>
      <vt:lpstr>2.3 Hướng dẫn code</vt:lpstr>
      <vt:lpstr>PowerPoint Presentation</vt:lpstr>
      <vt:lpstr>2.3 Hướng dẫn code</vt:lpstr>
      <vt:lpstr>PowerPoint Presentation</vt:lpstr>
      <vt:lpstr>CHƯƠNG 3: THUẬT TOÁN  ĐƯỜNG TRÒN MIDPOINT</vt:lpstr>
      <vt:lpstr>3.0 Giới thiệu đề bài</vt:lpstr>
      <vt:lpstr>1.0 Giới thiệu đề bài</vt:lpstr>
      <vt:lpstr>ABOUT US</vt:lpstr>
      <vt:lpstr>3.3 Hướng dẫn code</vt:lpstr>
      <vt:lpstr>3.3 Hướng dẫn code</vt:lpstr>
      <vt:lpstr>3.3 Hướng dẫn code</vt:lpstr>
      <vt:lpstr>3.3 Hướng dẫn code</vt:lpstr>
      <vt:lpstr>3.3 Hướng dẫn code</vt:lpstr>
      <vt:lpstr>PowerPoint Presentation</vt:lpstr>
      <vt:lpstr>3.4 kết quả chạy chương trình</vt:lpstr>
      <vt:lpstr>PowerPoint Presentation</vt:lpstr>
      <vt:lpstr>OUR EVOLUTION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TECH AGENCY</dc:title>
  <dc:creator>Quang Minh</dc:creator>
  <cp:lastModifiedBy>kakaka</cp:lastModifiedBy>
  <cp:revision>17</cp:revision>
  <dcterms:modified xsi:type="dcterms:W3CDTF">2021-12-22T08:40:27Z</dcterms:modified>
</cp:coreProperties>
</file>